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pptx2video. In this short presentation, we'll show you five powerful scenarios where converting your PowerPoint slides into AI-narrated videos can save you time, expand your reach, and make your content more engaging. Let's dive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Scene one: Employee training and onboarding. If your company runs onboarding sessions, you know the pain of repeating the same presentation to every new cohort. With pptx2video, you convert that deck into a professional narrated video once, and every new hire gets a consistent, high-quality experience. You save over 40 hours per quarter, and you can even auto-translate the narration for global teams.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Scene two: Sales and investor pitch recaps. After a pitch meeting, instead of sending a static PDF, send a narrated video recap. Investors and prospects can re-watch the key points on their own schedule. Studies show video follow-ups get three times more views than PDF attachments. AI narration adds professional polish without the hassle of recording yourself, and decision-makers are far more likely to share a video internally, speeding up your deal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Scene three: Education and e-learning content. Teachers and course creators, this one's for you. Convert your lecture slides into narrated video lessons that students can review at their own pace. With multilingual narration, international students can learn in their native language. You can publish these videos directly to platforms like Udemy or Coursera, or upload them to your school's learning management system. And because every slide gets narrated, students with reading difficulties gain equal access to your material.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Scene four: Internal communications and leadership updates. Executives often need to share quarterly results, strategy changes, or organizational updates with the entire company. Instead of scheduling yet another all-hands meeting, convert your update deck into a narrated video. Research shows employees absorb information 65 percent better through video than text-based emails. It's async-friendly, so remote teams across time zones can watch whenever it suits them. You maintain leadership presence without the scheduling overhead.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Scene five: Product demos and marketing videos. Here's a compelling fact: 72 percent of customers prefer learning about products through video. Videos get five times more social media shares, and embedding video on a landing page can boost conversions by 80 percent. With pptx2video, you turn your existing feature decks and sales presentations into polished demo videos in minutes. Localize them into any language for global marketing campaigns, all without hiring a production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Those are five powerful ways to use pptx2video. Whether it's employee training, sales follow-ups, educational content, internal communications, or product marketing — you can turn any PowerPoint into a professional AI-narrated video in minutes. Visit pptx2video.z0a.net to try it for free. Thank you for watching.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6" Type="http://schemas.openxmlformats.org/officeDocument/2006/relationships/hyperlink" Target="https://pptx2video.z0a.net" TargetMode="External"/><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628"/>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2EC4B6"/>
          </a:solidFill>
          <a:ln/>
        </p:spPr>
      </p:sp>
      <p:sp>
        <p:nvSpPr>
          <p:cNvPr id="3" name="Shape 1"/>
          <p:cNvSpPr/>
          <p:nvPr/>
        </p:nvSpPr>
        <p:spPr>
          <a:xfrm>
            <a:off x="0" y="54864"/>
            <a:ext cx="36576" cy="5088636"/>
          </a:xfrm>
          <a:prstGeom prst="rect">
            <a:avLst/>
          </a:prstGeom>
          <a:solidFill>
            <a:srgbClr val="1C7293">
              <a:alpha val="40000"/>
            </a:srgbClr>
          </a:solidFill>
          <a:ln/>
        </p:spPr>
      </p:sp>
      <p:pic>
        <p:nvPicPr>
          <p:cNvPr id="4" name="Image 0" descr="preencoded.png">    </p:cNvPr>
          <p:cNvPicPr>
            <a:picLocks noChangeAspect="1"/>
          </p:cNvPicPr>
          <p:nvPr/>
        </p:nvPicPr>
        <p:blipFill>
          <a:blip r:embed="rId1"/>
          <a:stretch>
            <a:fillRect/>
          </a:stretch>
        </p:blipFill>
        <p:spPr>
          <a:xfrm>
            <a:off x="3931920" y="731520"/>
            <a:ext cx="548640" cy="548640"/>
          </a:xfrm>
          <a:prstGeom prst="rect">
            <a:avLst/>
          </a:prstGeom>
        </p:spPr>
      </p:pic>
      <p:pic>
        <p:nvPicPr>
          <p:cNvPr id="5" name="Image 1" descr="preencoded.png">    </p:cNvPr>
          <p:cNvPicPr>
            <a:picLocks noChangeAspect="1"/>
          </p:cNvPicPr>
          <p:nvPr/>
        </p:nvPicPr>
        <p:blipFill>
          <a:blip r:embed="rId2"/>
          <a:stretch>
            <a:fillRect/>
          </a:stretch>
        </p:blipFill>
        <p:spPr>
          <a:xfrm>
            <a:off x="4663440" y="731520"/>
            <a:ext cx="548640" cy="548640"/>
          </a:xfrm>
          <a:prstGeom prst="rect">
            <a:avLst/>
          </a:prstGeom>
        </p:spPr>
      </p:pic>
      <p:sp>
        <p:nvSpPr>
          <p:cNvPr id="6" name="Text 2"/>
          <p:cNvSpPr/>
          <p:nvPr/>
        </p:nvSpPr>
        <p:spPr>
          <a:xfrm>
            <a:off x="457200" y="1463040"/>
            <a:ext cx="8229600" cy="731520"/>
          </a:xfrm>
          <a:prstGeom prst="rect">
            <a:avLst/>
          </a:prstGeom>
          <a:noFill/>
          <a:ln/>
        </p:spPr>
        <p:txBody>
          <a:bodyPr wrap="square" lIns="0" tIns="0" rIns="0" bIns="0" rtlCol="0" anchor="ctr"/>
          <a:lstStyle/>
          <a:p>
            <a:pPr algn="ctr" indent="0" marL="0">
              <a:buNone/>
            </a:pPr>
            <a:r>
              <a:rPr lang="en-US" sz="4400" b="1" dirty="0">
                <a:solidFill>
                  <a:srgbClr val="FFFFFF"/>
                </a:solidFill>
                <a:latin typeface="Trebuchet MS" pitchFamily="34" charset="0"/>
                <a:ea typeface="Trebuchet MS" pitchFamily="34" charset="-122"/>
                <a:cs typeface="Trebuchet MS" pitchFamily="34" charset="-120"/>
              </a:rPr>
              <a:t>PPTX → Video</a:t>
            </a:r>
            <a:endParaRPr lang="en-US" sz="4400" dirty="0"/>
          </a:p>
        </p:txBody>
      </p:sp>
      <p:sp>
        <p:nvSpPr>
          <p:cNvPr id="7" name="Text 3"/>
          <p:cNvSpPr/>
          <p:nvPr/>
        </p:nvSpPr>
        <p:spPr>
          <a:xfrm>
            <a:off x="457200" y="2194560"/>
            <a:ext cx="8229600" cy="548640"/>
          </a:xfrm>
          <a:prstGeom prst="rect">
            <a:avLst/>
          </a:prstGeom>
          <a:noFill/>
          <a:ln/>
        </p:spPr>
        <p:txBody>
          <a:bodyPr wrap="square" lIns="0" tIns="0" rIns="0" bIns="0" rtlCol="0" anchor="ctr"/>
          <a:lstStyle/>
          <a:p>
            <a:pPr algn="ctr" indent="0" marL="0">
              <a:buNone/>
            </a:pPr>
            <a:r>
              <a:rPr lang="en-US" sz="2200" dirty="0">
                <a:solidFill>
                  <a:srgbClr val="2EC4B6"/>
                </a:solidFill>
                <a:latin typeface="Calibri" pitchFamily="34" charset="0"/>
                <a:ea typeface="Calibri" pitchFamily="34" charset="-122"/>
                <a:cs typeface="Calibri" pitchFamily="34" charset="-120"/>
              </a:rPr>
              <a:t>5 Best Scenes to Use AI-Narrated Video</a:t>
            </a:r>
            <a:endParaRPr lang="en-US" sz="2200" dirty="0"/>
          </a:p>
        </p:txBody>
      </p:sp>
      <p:sp>
        <p:nvSpPr>
          <p:cNvPr id="8" name="Shape 4"/>
          <p:cNvSpPr/>
          <p:nvPr/>
        </p:nvSpPr>
        <p:spPr>
          <a:xfrm>
            <a:off x="3200400" y="3017520"/>
            <a:ext cx="2743200" cy="0"/>
          </a:xfrm>
          <a:prstGeom prst="line">
            <a:avLst/>
          </a:prstGeom>
          <a:noFill/>
          <a:ln w="19050">
            <a:solidFill>
              <a:srgbClr val="1C7293"/>
            </a:solidFill>
            <a:prstDash val="solid"/>
          </a:ln>
        </p:spPr>
      </p:sp>
      <p:sp>
        <p:nvSpPr>
          <p:cNvPr id="9" name="Text 5"/>
          <p:cNvSpPr/>
          <p:nvPr/>
        </p:nvSpPr>
        <p:spPr>
          <a:xfrm>
            <a:off x="1371600" y="3291840"/>
            <a:ext cx="6400800" cy="822960"/>
          </a:xfrm>
          <a:prstGeom prst="rect">
            <a:avLst/>
          </a:prstGeom>
          <a:noFill/>
          <a:ln/>
        </p:spPr>
        <p:txBody>
          <a:bodyPr wrap="square" lIns="0" tIns="0" rIns="0" bIns="0" rtlCol="0" anchor="ctr"/>
          <a:lstStyle/>
          <a:p>
            <a:pPr algn="ctr" indent="0" marL="0">
              <a:lnSpc>
                <a:spcPct val="130000"/>
              </a:lnSpc>
              <a:buNone/>
            </a:pPr>
            <a:r>
              <a:rPr lang="en-US" sz="1500" dirty="0">
                <a:solidFill>
                  <a:srgbClr val="94A3B8"/>
                </a:solidFill>
                <a:latin typeface="Calibri" pitchFamily="34" charset="0"/>
                <a:ea typeface="Calibri" pitchFamily="34" charset="-122"/>
                <a:cs typeface="Calibri" pitchFamily="34" charset="-120"/>
              </a:rPr>
              <a:t>Turn any presentation into a professional video</a:t>
            </a:r>
            <a:endParaRPr lang="en-US" sz="1500" dirty="0"/>
          </a:p>
          <a:p>
            <a:pPr algn="ctr" indent="0" marL="0">
              <a:lnSpc>
                <a:spcPct val="130000"/>
              </a:lnSpc>
              <a:buNone/>
            </a:pPr>
            <a:r>
              <a:rPr lang="en-US" sz="1500" dirty="0">
                <a:solidFill>
                  <a:srgbClr val="94A3B8"/>
                </a:solidFill>
                <a:latin typeface="Calibri" pitchFamily="34" charset="0"/>
                <a:ea typeface="Calibri" pitchFamily="34" charset="-122"/>
                <a:cs typeface="Calibri" pitchFamily="34" charset="-120"/>
              </a:rPr>
              <a:t>with AI narration — in any language.</a:t>
            </a:r>
            <a:endParaRPr lang="en-US" sz="1500" dirty="0"/>
          </a:p>
        </p:txBody>
      </p:sp>
      <p:sp>
        <p:nvSpPr>
          <p:cNvPr id="10" name="Shape 6"/>
          <p:cNvSpPr/>
          <p:nvPr/>
        </p:nvSpPr>
        <p:spPr>
          <a:xfrm>
            <a:off x="2011680" y="4206240"/>
            <a:ext cx="1645920" cy="502920"/>
          </a:xfrm>
          <a:prstGeom prst="rect">
            <a:avLst>
              <a:gd name="adj" fmla="val 9091"/>
            </a:avLst>
          </a:prstGeom>
          <a:solidFill>
            <a:srgbClr val="065A82"/>
          </a:solidFill>
          <a:ln/>
        </p:spPr>
      </p:sp>
      <p:pic>
        <p:nvPicPr>
          <p:cNvPr id="11" name="Image 2" descr="preencoded.png">    </p:cNvPr>
          <p:cNvPicPr>
            <a:picLocks noChangeAspect="1"/>
          </p:cNvPicPr>
          <p:nvPr/>
        </p:nvPicPr>
        <p:blipFill>
          <a:blip r:embed="rId3"/>
          <a:stretch>
            <a:fillRect/>
          </a:stretch>
        </p:blipFill>
        <p:spPr>
          <a:xfrm>
            <a:off x="2148840" y="4297680"/>
            <a:ext cx="292608" cy="292608"/>
          </a:xfrm>
          <a:prstGeom prst="rect">
            <a:avLst/>
          </a:prstGeom>
        </p:spPr>
      </p:pic>
      <p:sp>
        <p:nvSpPr>
          <p:cNvPr id="12" name="Text 7"/>
          <p:cNvSpPr/>
          <p:nvPr/>
        </p:nvSpPr>
        <p:spPr>
          <a:xfrm>
            <a:off x="2514600" y="4224528"/>
            <a:ext cx="1051560" cy="502920"/>
          </a:xfrm>
          <a:prstGeom prst="rect">
            <a:avLst/>
          </a:prstGeom>
          <a:noFill/>
          <a:ln/>
        </p:spPr>
        <p:txBody>
          <a:bodyPr wrap="square" lIns="0" tIns="0" rIns="0" bIns="0" rtlCol="0" anchor="ctr"/>
          <a:lstStyle/>
          <a:p>
            <a:pPr indent="0" marL="0">
              <a:buNone/>
            </a:pPr>
            <a:r>
              <a:rPr lang="en-US" sz="1200" dirty="0">
                <a:solidFill>
                  <a:srgbClr val="FFFFFF"/>
                </a:solidFill>
                <a:latin typeface="Calibri" pitchFamily="34" charset="0"/>
                <a:ea typeface="Calibri" pitchFamily="34" charset="-122"/>
                <a:cs typeface="Calibri" pitchFamily="34" charset="-120"/>
              </a:rPr>
              <a:t>AI Voice</a:t>
            </a:r>
            <a:endParaRPr lang="en-US" sz="1200" dirty="0"/>
          </a:p>
        </p:txBody>
      </p:sp>
      <p:sp>
        <p:nvSpPr>
          <p:cNvPr id="13" name="Shape 8"/>
          <p:cNvSpPr/>
          <p:nvPr/>
        </p:nvSpPr>
        <p:spPr>
          <a:xfrm>
            <a:off x="4023360" y="4206240"/>
            <a:ext cx="1645920" cy="502920"/>
          </a:xfrm>
          <a:prstGeom prst="rect">
            <a:avLst>
              <a:gd name="adj" fmla="val 9091"/>
            </a:avLst>
          </a:prstGeom>
          <a:solidFill>
            <a:srgbClr val="065A82"/>
          </a:solidFill>
          <a:ln/>
        </p:spPr>
      </p:sp>
      <p:pic>
        <p:nvPicPr>
          <p:cNvPr id="14" name="Image 3" descr="preencoded.png">    </p:cNvPr>
          <p:cNvPicPr>
            <a:picLocks noChangeAspect="1"/>
          </p:cNvPicPr>
          <p:nvPr/>
        </p:nvPicPr>
        <p:blipFill>
          <a:blip r:embed="rId4"/>
          <a:stretch>
            <a:fillRect/>
          </a:stretch>
        </p:blipFill>
        <p:spPr>
          <a:xfrm>
            <a:off x="4160520" y="4297680"/>
            <a:ext cx="292608" cy="292608"/>
          </a:xfrm>
          <a:prstGeom prst="rect">
            <a:avLst/>
          </a:prstGeom>
        </p:spPr>
      </p:pic>
      <p:sp>
        <p:nvSpPr>
          <p:cNvPr id="15" name="Text 9"/>
          <p:cNvSpPr/>
          <p:nvPr/>
        </p:nvSpPr>
        <p:spPr>
          <a:xfrm>
            <a:off x="4526280" y="4224528"/>
            <a:ext cx="1051560" cy="502920"/>
          </a:xfrm>
          <a:prstGeom prst="rect">
            <a:avLst/>
          </a:prstGeom>
          <a:noFill/>
          <a:ln/>
        </p:spPr>
        <p:txBody>
          <a:bodyPr wrap="square" lIns="0" tIns="0" rIns="0" bIns="0" rtlCol="0" anchor="ctr"/>
          <a:lstStyle/>
          <a:p>
            <a:pPr indent="0" marL="0">
              <a:buNone/>
            </a:pPr>
            <a:r>
              <a:rPr lang="en-US" sz="1200" dirty="0">
                <a:solidFill>
                  <a:srgbClr val="FFFFFF"/>
                </a:solidFill>
                <a:latin typeface="Calibri" pitchFamily="34" charset="0"/>
                <a:ea typeface="Calibri" pitchFamily="34" charset="-122"/>
                <a:cs typeface="Calibri" pitchFamily="34" charset="-120"/>
              </a:rPr>
              <a:t>Multi-Language</a:t>
            </a:r>
            <a:endParaRPr lang="en-US" sz="1200" dirty="0"/>
          </a:p>
        </p:txBody>
      </p:sp>
      <p:sp>
        <p:nvSpPr>
          <p:cNvPr id="16" name="Shape 10"/>
          <p:cNvSpPr/>
          <p:nvPr/>
        </p:nvSpPr>
        <p:spPr>
          <a:xfrm>
            <a:off x="6035040" y="4206240"/>
            <a:ext cx="1645920" cy="502920"/>
          </a:xfrm>
          <a:prstGeom prst="rect">
            <a:avLst>
              <a:gd name="adj" fmla="val 9091"/>
            </a:avLst>
          </a:prstGeom>
          <a:solidFill>
            <a:srgbClr val="065A82"/>
          </a:solidFill>
          <a:ln/>
        </p:spPr>
      </p:sp>
      <p:pic>
        <p:nvPicPr>
          <p:cNvPr id="17" name="Image 4" descr="preencoded.png">    </p:cNvPr>
          <p:cNvPicPr>
            <a:picLocks noChangeAspect="1"/>
          </p:cNvPicPr>
          <p:nvPr/>
        </p:nvPicPr>
        <p:blipFill>
          <a:blip r:embed="rId5"/>
          <a:stretch>
            <a:fillRect/>
          </a:stretch>
        </p:blipFill>
        <p:spPr>
          <a:xfrm>
            <a:off x="6172200" y="4297680"/>
            <a:ext cx="292608" cy="292608"/>
          </a:xfrm>
          <a:prstGeom prst="rect">
            <a:avLst/>
          </a:prstGeom>
        </p:spPr>
      </p:pic>
      <p:sp>
        <p:nvSpPr>
          <p:cNvPr id="18" name="Text 11"/>
          <p:cNvSpPr/>
          <p:nvPr/>
        </p:nvSpPr>
        <p:spPr>
          <a:xfrm>
            <a:off x="6537960" y="4224528"/>
            <a:ext cx="1051560" cy="502920"/>
          </a:xfrm>
          <a:prstGeom prst="rect">
            <a:avLst/>
          </a:prstGeom>
          <a:noFill/>
          <a:ln/>
        </p:spPr>
        <p:txBody>
          <a:bodyPr wrap="square" lIns="0" tIns="0" rIns="0" bIns="0" rtlCol="0" anchor="ctr"/>
          <a:lstStyle/>
          <a:p>
            <a:pPr indent="0" marL="0">
              <a:buNone/>
            </a:pPr>
            <a:r>
              <a:rPr lang="en-US" sz="1200" dirty="0">
                <a:solidFill>
                  <a:srgbClr val="FFFFFF"/>
                </a:solidFill>
                <a:latin typeface="Calibri" pitchFamily="34" charset="0"/>
                <a:ea typeface="Calibri" pitchFamily="34" charset="-122"/>
                <a:cs typeface="Calibri" pitchFamily="34" charset="-120"/>
              </a:rPr>
              <a:t>Instant</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0F4F8"/>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2EC4B6"/>
          </a:solidFill>
          <a:ln/>
        </p:spPr>
      </p:sp>
      <p:sp>
        <p:nvSpPr>
          <p:cNvPr id="3" name="Shape 1"/>
          <p:cNvSpPr/>
          <p:nvPr/>
        </p:nvSpPr>
        <p:spPr>
          <a:xfrm>
            <a:off x="457200" y="320040"/>
            <a:ext cx="1005840" cy="365760"/>
          </a:xfrm>
          <a:prstGeom prst="rect">
            <a:avLst/>
          </a:prstGeom>
          <a:solidFill>
            <a:srgbClr val="1C7293"/>
          </a:solidFill>
          <a:ln/>
        </p:spPr>
      </p:sp>
      <p:sp>
        <p:nvSpPr>
          <p:cNvPr id="4" name="Text 2"/>
          <p:cNvSpPr/>
          <p:nvPr/>
        </p:nvSpPr>
        <p:spPr>
          <a:xfrm>
            <a:off x="457200" y="320040"/>
            <a:ext cx="1005840" cy="365760"/>
          </a:xfrm>
          <a:prstGeom prst="rect">
            <a:avLst/>
          </a:prstGeom>
          <a:noFill/>
          <a:ln/>
        </p:spPr>
        <p:txBody>
          <a:bodyPr wrap="square" lIns="0" tIns="0" rIns="0" bIns="0" rtlCol="0" anchor="ctr"/>
          <a:lstStyle/>
          <a:p>
            <a:pPr algn="ctr" indent="0" marL="0">
              <a:buNone/>
            </a:pPr>
            <a:r>
              <a:rPr lang="en-US" sz="1100" b="1" dirty="0">
                <a:solidFill>
                  <a:srgbClr val="FFFFFF"/>
                </a:solidFill>
                <a:latin typeface="Trebuchet MS" pitchFamily="34" charset="0"/>
                <a:ea typeface="Trebuchet MS" pitchFamily="34" charset="-122"/>
                <a:cs typeface="Trebuchet MS" pitchFamily="34" charset="-120"/>
              </a:rPr>
              <a:t>SCENE 1</a:t>
            </a:r>
            <a:endParaRPr lang="en-US" sz="1100" dirty="0"/>
          </a:p>
        </p:txBody>
      </p:sp>
      <p:sp>
        <p:nvSpPr>
          <p:cNvPr id="5" name="Text 3"/>
          <p:cNvSpPr/>
          <p:nvPr/>
        </p:nvSpPr>
        <p:spPr>
          <a:xfrm>
            <a:off x="1645920" y="228600"/>
            <a:ext cx="6858000" cy="548640"/>
          </a:xfrm>
          <a:prstGeom prst="rect">
            <a:avLst/>
          </a:prstGeom>
          <a:noFill/>
          <a:ln/>
        </p:spPr>
        <p:txBody>
          <a:bodyPr wrap="square" lIns="0" tIns="0" rIns="0" bIns="0" rtlCol="0" anchor="ctr"/>
          <a:lstStyle/>
          <a:p>
            <a:pPr indent="0" marL="0">
              <a:buNone/>
            </a:pPr>
            <a:r>
              <a:rPr lang="en-US" sz="2800" b="1" dirty="0">
                <a:solidFill>
                  <a:srgbClr val="1E293B"/>
                </a:solidFill>
                <a:latin typeface="Trebuchet MS" pitchFamily="34" charset="0"/>
                <a:ea typeface="Trebuchet MS" pitchFamily="34" charset="-122"/>
                <a:cs typeface="Trebuchet MS" pitchFamily="34" charset="-120"/>
              </a:rPr>
              <a:t>Employee Training &amp; Onboarding</a:t>
            </a:r>
            <a:endParaRPr lang="en-US" sz="2800" dirty="0"/>
          </a:p>
        </p:txBody>
      </p:sp>
      <p:sp>
        <p:nvSpPr>
          <p:cNvPr id="6" name="Text 4"/>
          <p:cNvSpPr/>
          <p:nvPr/>
        </p:nvSpPr>
        <p:spPr>
          <a:xfrm>
            <a:off x="457200" y="1097280"/>
            <a:ext cx="4114800" cy="822960"/>
          </a:xfrm>
          <a:prstGeom prst="rect">
            <a:avLst/>
          </a:prstGeom>
          <a:noFill/>
          <a:ln/>
        </p:spPr>
        <p:txBody>
          <a:bodyPr wrap="square" lIns="0" tIns="0" rIns="0" bIns="0" rtlCol="0" anchor="ctr"/>
          <a:lstStyle/>
          <a:p>
            <a:pPr indent="0" marL="0">
              <a:lnSpc>
                <a:spcPct val="140000"/>
              </a:lnSpc>
              <a:buNone/>
            </a:pPr>
            <a:r>
              <a:rPr lang="en-US" sz="1400" dirty="0">
                <a:solidFill>
                  <a:srgbClr val="475569"/>
                </a:solidFill>
                <a:latin typeface="Calibri" pitchFamily="34" charset="0"/>
                <a:ea typeface="Calibri" pitchFamily="34" charset="-122"/>
                <a:cs typeface="Calibri" pitchFamily="34" charset="-120"/>
              </a:rPr>
              <a:t>Transform your onboarding decks into self-paced training videos that new hires can watch anytime, anywhere.</a:t>
            </a:r>
            <a:endParaRPr lang="en-US" sz="1400" dirty="0"/>
          </a:p>
        </p:txBody>
      </p:sp>
      <p:sp>
        <p:nvSpPr>
          <p:cNvPr id="7" name="Shape 5"/>
          <p:cNvSpPr/>
          <p:nvPr/>
        </p:nvSpPr>
        <p:spPr>
          <a:xfrm>
            <a:off x="457200" y="2103120"/>
            <a:ext cx="4114800" cy="777240"/>
          </a:xfrm>
          <a:prstGeom prst="rect">
            <a:avLst/>
          </a:prstGeom>
          <a:solidFill>
            <a:srgbClr val="FFFFFF"/>
          </a:solidFill>
          <a:ln/>
          <a:effectLst>
            <a:outerShdw sx="100000" sy="100000" kx="0" ky="0" algn="bl" rotWithShape="0" blurRad="50800" dist="12700" dir="8100000">
              <a:srgbClr val="000000">
                <a:alpha val="8000"/>
              </a:srgbClr>
            </a:outerShdw>
          </a:effectLst>
        </p:spPr>
      </p:sp>
      <p:pic>
        <p:nvPicPr>
          <p:cNvPr id="8" name="Image 0" descr="preencoded.png">    </p:cNvPr>
          <p:cNvPicPr>
            <a:picLocks noChangeAspect="1"/>
          </p:cNvPicPr>
          <p:nvPr/>
        </p:nvPicPr>
        <p:blipFill>
          <a:blip r:embed="rId1"/>
          <a:stretch>
            <a:fillRect/>
          </a:stretch>
        </p:blipFill>
        <p:spPr>
          <a:xfrm>
            <a:off x="640080" y="2267712"/>
            <a:ext cx="411480" cy="411480"/>
          </a:xfrm>
          <a:prstGeom prst="rect">
            <a:avLst/>
          </a:prstGeom>
        </p:spPr>
      </p:pic>
      <p:sp>
        <p:nvSpPr>
          <p:cNvPr id="9" name="Text 6"/>
          <p:cNvSpPr/>
          <p:nvPr/>
        </p:nvSpPr>
        <p:spPr>
          <a:xfrm>
            <a:off x="1188720" y="2176272"/>
            <a:ext cx="3200400" cy="320040"/>
          </a:xfrm>
          <a:prstGeom prst="rect">
            <a:avLst/>
          </a:prstGeom>
          <a:noFill/>
          <a:ln/>
        </p:spPr>
        <p:txBody>
          <a:bodyPr wrap="square" lIns="0" tIns="0" rIns="0" bIns="0" rtlCol="0" anchor="ctr"/>
          <a:lstStyle/>
          <a:p>
            <a:pPr indent="0" marL="0">
              <a:buNone/>
            </a:pPr>
            <a:r>
              <a:rPr lang="en-US" sz="1300" b="1" dirty="0">
                <a:solidFill>
                  <a:srgbClr val="1E293B"/>
                </a:solidFill>
                <a:latin typeface="Trebuchet MS" pitchFamily="34" charset="0"/>
                <a:ea typeface="Trebuchet MS" pitchFamily="34" charset="-122"/>
                <a:cs typeface="Trebuchet MS" pitchFamily="34" charset="-120"/>
              </a:rPr>
              <a:t>Consistent messaging</a:t>
            </a:r>
            <a:endParaRPr lang="en-US" sz="1300" dirty="0"/>
          </a:p>
        </p:txBody>
      </p:sp>
      <p:sp>
        <p:nvSpPr>
          <p:cNvPr id="10" name="Text 7"/>
          <p:cNvSpPr/>
          <p:nvPr/>
        </p:nvSpPr>
        <p:spPr>
          <a:xfrm>
            <a:off x="1188720" y="2487168"/>
            <a:ext cx="3200400" cy="320040"/>
          </a:xfrm>
          <a:prstGeom prst="rect">
            <a:avLst/>
          </a:prstGeom>
          <a:noFill/>
          <a:ln/>
        </p:spPr>
        <p:txBody>
          <a:bodyPr wrap="square" lIns="0" tIns="0" rIns="0" bIns="0" rtlCol="0" anchor="ctr"/>
          <a:lstStyle/>
          <a:p>
            <a:pPr indent="0" marL="0">
              <a:buNone/>
            </a:pPr>
            <a:r>
              <a:rPr lang="en-US" sz="1100" dirty="0">
                <a:solidFill>
                  <a:srgbClr val="475569"/>
                </a:solidFill>
                <a:latin typeface="Calibri" pitchFamily="34" charset="0"/>
                <a:ea typeface="Calibri" pitchFamily="34" charset="-122"/>
                <a:cs typeface="Calibri" pitchFamily="34" charset="-120"/>
              </a:rPr>
              <a:t>Every employee gets the same quality training</a:t>
            </a:r>
            <a:endParaRPr lang="en-US" sz="1100" dirty="0"/>
          </a:p>
        </p:txBody>
      </p:sp>
      <p:sp>
        <p:nvSpPr>
          <p:cNvPr id="11" name="Shape 8"/>
          <p:cNvSpPr/>
          <p:nvPr/>
        </p:nvSpPr>
        <p:spPr>
          <a:xfrm>
            <a:off x="457200" y="3017520"/>
            <a:ext cx="4114800" cy="777240"/>
          </a:xfrm>
          <a:prstGeom prst="rect">
            <a:avLst/>
          </a:prstGeom>
          <a:solidFill>
            <a:srgbClr val="FFFFFF"/>
          </a:solidFill>
          <a:ln/>
          <a:effectLst>
            <a:outerShdw sx="100000" sy="100000" kx="0" ky="0" algn="bl" rotWithShape="0" blurRad="50800" dist="12700" dir="8100000">
              <a:srgbClr val="000000">
                <a:alpha val="8000"/>
              </a:srgbClr>
            </a:outerShdw>
          </a:effectLst>
        </p:spPr>
      </p:sp>
      <p:pic>
        <p:nvPicPr>
          <p:cNvPr id="12" name="Image 1" descr="preencoded.png">    </p:cNvPr>
          <p:cNvPicPr>
            <a:picLocks noChangeAspect="1"/>
          </p:cNvPicPr>
          <p:nvPr/>
        </p:nvPicPr>
        <p:blipFill>
          <a:blip r:embed="rId2"/>
          <a:stretch>
            <a:fillRect/>
          </a:stretch>
        </p:blipFill>
        <p:spPr>
          <a:xfrm>
            <a:off x="640080" y="3182112"/>
            <a:ext cx="411480" cy="411480"/>
          </a:xfrm>
          <a:prstGeom prst="rect">
            <a:avLst/>
          </a:prstGeom>
        </p:spPr>
      </p:pic>
      <p:sp>
        <p:nvSpPr>
          <p:cNvPr id="13" name="Text 9"/>
          <p:cNvSpPr/>
          <p:nvPr/>
        </p:nvSpPr>
        <p:spPr>
          <a:xfrm>
            <a:off x="1188720" y="3090672"/>
            <a:ext cx="3200400" cy="320040"/>
          </a:xfrm>
          <a:prstGeom prst="rect">
            <a:avLst/>
          </a:prstGeom>
          <a:noFill/>
          <a:ln/>
        </p:spPr>
        <p:txBody>
          <a:bodyPr wrap="square" lIns="0" tIns="0" rIns="0" bIns="0" rtlCol="0" anchor="ctr"/>
          <a:lstStyle/>
          <a:p>
            <a:pPr indent="0" marL="0">
              <a:buNone/>
            </a:pPr>
            <a:r>
              <a:rPr lang="en-US" sz="1300" b="1" dirty="0">
                <a:solidFill>
                  <a:srgbClr val="1E293B"/>
                </a:solidFill>
                <a:latin typeface="Trebuchet MS" pitchFamily="34" charset="0"/>
                <a:ea typeface="Trebuchet MS" pitchFamily="34" charset="-122"/>
                <a:cs typeface="Trebuchet MS" pitchFamily="34" charset="-120"/>
              </a:rPr>
              <a:t>Save 40+ hours/quarter</a:t>
            </a:r>
            <a:endParaRPr lang="en-US" sz="1300" dirty="0"/>
          </a:p>
        </p:txBody>
      </p:sp>
      <p:sp>
        <p:nvSpPr>
          <p:cNvPr id="14" name="Text 10"/>
          <p:cNvSpPr/>
          <p:nvPr/>
        </p:nvSpPr>
        <p:spPr>
          <a:xfrm>
            <a:off x="1188720" y="3401568"/>
            <a:ext cx="3200400" cy="320040"/>
          </a:xfrm>
          <a:prstGeom prst="rect">
            <a:avLst/>
          </a:prstGeom>
          <a:noFill/>
          <a:ln/>
        </p:spPr>
        <p:txBody>
          <a:bodyPr wrap="square" lIns="0" tIns="0" rIns="0" bIns="0" rtlCol="0" anchor="ctr"/>
          <a:lstStyle/>
          <a:p>
            <a:pPr indent="0" marL="0">
              <a:buNone/>
            </a:pPr>
            <a:r>
              <a:rPr lang="en-US" sz="1100" dirty="0">
                <a:solidFill>
                  <a:srgbClr val="475569"/>
                </a:solidFill>
                <a:latin typeface="Calibri" pitchFamily="34" charset="0"/>
                <a:ea typeface="Calibri" pitchFamily="34" charset="-122"/>
                <a:cs typeface="Calibri" pitchFamily="34" charset="-120"/>
              </a:rPr>
              <a:t>No more repeating live sessions for each cohort</a:t>
            </a:r>
            <a:endParaRPr lang="en-US" sz="1100" dirty="0"/>
          </a:p>
        </p:txBody>
      </p:sp>
      <p:sp>
        <p:nvSpPr>
          <p:cNvPr id="15" name="Shape 11"/>
          <p:cNvSpPr/>
          <p:nvPr/>
        </p:nvSpPr>
        <p:spPr>
          <a:xfrm>
            <a:off x="457200" y="3931920"/>
            <a:ext cx="4114800" cy="777240"/>
          </a:xfrm>
          <a:prstGeom prst="rect">
            <a:avLst/>
          </a:prstGeom>
          <a:solidFill>
            <a:srgbClr val="FFFFFF"/>
          </a:solidFill>
          <a:ln/>
          <a:effectLst>
            <a:outerShdw sx="100000" sy="100000" kx="0" ky="0" algn="bl" rotWithShape="0" blurRad="50800" dist="12700" dir="8100000">
              <a:srgbClr val="000000">
                <a:alpha val="8000"/>
              </a:srgbClr>
            </a:outerShdw>
          </a:effectLst>
        </p:spPr>
      </p:sp>
      <p:pic>
        <p:nvPicPr>
          <p:cNvPr id="16" name="Image 2" descr="preencoded.png">    </p:cNvPr>
          <p:cNvPicPr>
            <a:picLocks noChangeAspect="1"/>
          </p:cNvPicPr>
          <p:nvPr/>
        </p:nvPicPr>
        <p:blipFill>
          <a:blip r:embed="rId3"/>
          <a:stretch>
            <a:fillRect/>
          </a:stretch>
        </p:blipFill>
        <p:spPr>
          <a:xfrm>
            <a:off x="640080" y="4096512"/>
            <a:ext cx="411480" cy="411480"/>
          </a:xfrm>
          <a:prstGeom prst="rect">
            <a:avLst/>
          </a:prstGeom>
        </p:spPr>
      </p:pic>
      <p:sp>
        <p:nvSpPr>
          <p:cNvPr id="17" name="Text 12"/>
          <p:cNvSpPr/>
          <p:nvPr/>
        </p:nvSpPr>
        <p:spPr>
          <a:xfrm>
            <a:off x="1188720" y="4005072"/>
            <a:ext cx="3200400" cy="320040"/>
          </a:xfrm>
          <a:prstGeom prst="rect">
            <a:avLst/>
          </a:prstGeom>
          <a:noFill/>
          <a:ln/>
        </p:spPr>
        <p:txBody>
          <a:bodyPr wrap="square" lIns="0" tIns="0" rIns="0" bIns="0" rtlCol="0" anchor="ctr"/>
          <a:lstStyle/>
          <a:p>
            <a:pPr indent="0" marL="0">
              <a:buNone/>
            </a:pPr>
            <a:r>
              <a:rPr lang="en-US" sz="1300" b="1" dirty="0">
                <a:solidFill>
                  <a:srgbClr val="1E293B"/>
                </a:solidFill>
                <a:latin typeface="Trebuchet MS" pitchFamily="34" charset="0"/>
                <a:ea typeface="Trebuchet MS" pitchFamily="34" charset="-122"/>
                <a:cs typeface="Trebuchet MS" pitchFamily="34" charset="-120"/>
              </a:rPr>
              <a:t>Scale globally</a:t>
            </a:r>
            <a:endParaRPr lang="en-US" sz="1300" dirty="0"/>
          </a:p>
        </p:txBody>
      </p:sp>
      <p:sp>
        <p:nvSpPr>
          <p:cNvPr id="18" name="Text 13"/>
          <p:cNvSpPr/>
          <p:nvPr/>
        </p:nvSpPr>
        <p:spPr>
          <a:xfrm>
            <a:off x="1188720" y="4315968"/>
            <a:ext cx="3200400" cy="320040"/>
          </a:xfrm>
          <a:prstGeom prst="rect">
            <a:avLst/>
          </a:prstGeom>
          <a:noFill/>
          <a:ln/>
        </p:spPr>
        <p:txBody>
          <a:bodyPr wrap="square" lIns="0" tIns="0" rIns="0" bIns="0" rtlCol="0" anchor="ctr"/>
          <a:lstStyle/>
          <a:p>
            <a:pPr indent="0" marL="0">
              <a:buNone/>
            </a:pPr>
            <a:r>
              <a:rPr lang="en-US" sz="1100" dirty="0">
                <a:solidFill>
                  <a:srgbClr val="475569"/>
                </a:solidFill>
                <a:latin typeface="Calibri" pitchFamily="34" charset="0"/>
                <a:ea typeface="Calibri" pitchFamily="34" charset="-122"/>
                <a:cs typeface="Calibri" pitchFamily="34" charset="-120"/>
              </a:rPr>
              <a:t>Auto-translate narration for international teams</a:t>
            </a:r>
            <a:endParaRPr lang="en-US" sz="1100" dirty="0"/>
          </a:p>
        </p:txBody>
      </p:sp>
      <p:sp>
        <p:nvSpPr>
          <p:cNvPr id="19" name="Shape 14"/>
          <p:cNvSpPr/>
          <p:nvPr/>
        </p:nvSpPr>
        <p:spPr>
          <a:xfrm>
            <a:off x="5029200" y="1097280"/>
            <a:ext cx="3840480" cy="3657600"/>
          </a:xfrm>
          <a:prstGeom prst="rect">
            <a:avLst/>
          </a:prstGeom>
          <a:solidFill>
            <a:srgbClr val="065A82"/>
          </a:solidFill>
          <a:ln/>
        </p:spPr>
      </p:sp>
      <p:pic>
        <p:nvPicPr>
          <p:cNvPr id="20" name="Image 3" descr="preencoded.png">    </p:cNvPr>
          <p:cNvPicPr>
            <a:picLocks noChangeAspect="1"/>
          </p:cNvPicPr>
          <p:nvPr/>
        </p:nvPicPr>
        <p:blipFill>
          <a:blip r:embed="rId4"/>
          <a:stretch>
            <a:fillRect/>
          </a:stretch>
        </p:blipFill>
        <p:spPr>
          <a:xfrm>
            <a:off x="6537960" y="1828800"/>
            <a:ext cx="1097280" cy="1097280"/>
          </a:xfrm>
          <a:prstGeom prst="rect">
            <a:avLst/>
          </a:prstGeom>
        </p:spPr>
      </p:pic>
      <p:sp>
        <p:nvSpPr>
          <p:cNvPr id="21" name="Text 15"/>
          <p:cNvSpPr/>
          <p:nvPr/>
        </p:nvSpPr>
        <p:spPr>
          <a:xfrm>
            <a:off x="5303520" y="3108960"/>
            <a:ext cx="3291840" cy="731520"/>
          </a:xfrm>
          <a:prstGeom prst="rect">
            <a:avLst/>
          </a:prstGeom>
          <a:noFill/>
          <a:ln/>
        </p:spPr>
        <p:txBody>
          <a:bodyPr wrap="square" lIns="0" tIns="0" rIns="0" bIns="0" rtlCol="0" anchor="ctr"/>
          <a:lstStyle/>
          <a:p>
            <a:pPr algn="ctr" indent="0" marL="0">
              <a:buNone/>
            </a:pPr>
            <a:r>
              <a:rPr lang="en-US" sz="2000" b="1" dirty="0">
                <a:solidFill>
                  <a:srgbClr val="FFFFFF"/>
                </a:solidFill>
                <a:latin typeface="Trebuchet MS" pitchFamily="34" charset="0"/>
                <a:ea typeface="Trebuchet MS" pitchFamily="34" charset="-122"/>
                <a:cs typeface="Trebuchet MS" pitchFamily="34" charset="-120"/>
              </a:rPr>
              <a:t>Onboarding</a:t>
            </a:r>
            <a:endParaRPr lang="en-US" sz="2000" dirty="0"/>
          </a:p>
          <a:p>
            <a:pPr algn="ctr" indent="0" marL="0">
              <a:buNone/>
            </a:pPr>
            <a:r>
              <a:rPr lang="en-US" sz="2000" b="1" dirty="0">
                <a:solidFill>
                  <a:srgbClr val="FFFFFF"/>
                </a:solidFill>
                <a:latin typeface="Trebuchet MS" pitchFamily="34" charset="0"/>
                <a:ea typeface="Trebuchet MS" pitchFamily="34" charset="-122"/>
                <a:cs typeface="Trebuchet MS" pitchFamily="34" charset="-120"/>
              </a:rPr>
              <a:t>Video</a:t>
            </a:r>
            <a:endParaRPr lang="en-US" sz="2000" dirty="0"/>
          </a:p>
        </p:txBody>
      </p:sp>
      <p:sp>
        <p:nvSpPr>
          <p:cNvPr id="22" name="Text 16"/>
          <p:cNvSpPr/>
          <p:nvPr/>
        </p:nvSpPr>
        <p:spPr>
          <a:xfrm>
            <a:off x="5303520" y="3840480"/>
            <a:ext cx="3291840" cy="365760"/>
          </a:xfrm>
          <a:prstGeom prst="rect">
            <a:avLst/>
          </a:prstGeom>
          <a:noFill/>
          <a:ln/>
        </p:spPr>
        <p:txBody>
          <a:bodyPr wrap="square" lIns="0" tIns="0" rIns="0" bIns="0" rtlCol="0" anchor="ctr"/>
          <a:lstStyle/>
          <a:p>
            <a:pPr algn="ctr" indent="0" marL="0">
              <a:buNone/>
            </a:pPr>
            <a:r>
              <a:rPr lang="en-US" sz="1100" dirty="0">
                <a:solidFill>
                  <a:srgbClr val="2EC4B6"/>
                </a:solidFill>
                <a:latin typeface="Calibri" pitchFamily="34" charset="0"/>
                <a:ea typeface="Calibri" pitchFamily="34" charset="-122"/>
                <a:cs typeface="Calibri" pitchFamily="34" charset="-120"/>
              </a:rPr>
              <a:t>From PPTX to MP4 in minutes</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0F4F8"/>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2EC4B6"/>
          </a:solidFill>
          <a:ln/>
        </p:spPr>
      </p:sp>
      <p:sp>
        <p:nvSpPr>
          <p:cNvPr id="3" name="Shape 1"/>
          <p:cNvSpPr/>
          <p:nvPr/>
        </p:nvSpPr>
        <p:spPr>
          <a:xfrm>
            <a:off x="457200" y="320040"/>
            <a:ext cx="1005840" cy="365760"/>
          </a:xfrm>
          <a:prstGeom prst="rect">
            <a:avLst/>
          </a:prstGeom>
          <a:solidFill>
            <a:srgbClr val="1C7293"/>
          </a:solidFill>
          <a:ln/>
        </p:spPr>
      </p:sp>
      <p:sp>
        <p:nvSpPr>
          <p:cNvPr id="4" name="Text 2"/>
          <p:cNvSpPr/>
          <p:nvPr/>
        </p:nvSpPr>
        <p:spPr>
          <a:xfrm>
            <a:off x="457200" y="320040"/>
            <a:ext cx="1005840" cy="365760"/>
          </a:xfrm>
          <a:prstGeom prst="rect">
            <a:avLst/>
          </a:prstGeom>
          <a:noFill/>
          <a:ln/>
        </p:spPr>
        <p:txBody>
          <a:bodyPr wrap="square" lIns="0" tIns="0" rIns="0" bIns="0" rtlCol="0" anchor="ctr"/>
          <a:lstStyle/>
          <a:p>
            <a:pPr algn="ctr" indent="0" marL="0">
              <a:buNone/>
            </a:pPr>
            <a:r>
              <a:rPr lang="en-US" sz="1100" b="1" dirty="0">
                <a:solidFill>
                  <a:srgbClr val="FFFFFF"/>
                </a:solidFill>
                <a:latin typeface="Trebuchet MS" pitchFamily="34" charset="0"/>
                <a:ea typeface="Trebuchet MS" pitchFamily="34" charset="-122"/>
                <a:cs typeface="Trebuchet MS" pitchFamily="34" charset="-120"/>
              </a:rPr>
              <a:t>SCENE 2</a:t>
            </a:r>
            <a:endParaRPr lang="en-US" sz="1100" dirty="0"/>
          </a:p>
        </p:txBody>
      </p:sp>
      <p:sp>
        <p:nvSpPr>
          <p:cNvPr id="5" name="Text 3"/>
          <p:cNvSpPr/>
          <p:nvPr/>
        </p:nvSpPr>
        <p:spPr>
          <a:xfrm>
            <a:off x="1645920" y="228600"/>
            <a:ext cx="6858000" cy="548640"/>
          </a:xfrm>
          <a:prstGeom prst="rect">
            <a:avLst/>
          </a:prstGeom>
          <a:noFill/>
          <a:ln/>
        </p:spPr>
        <p:txBody>
          <a:bodyPr wrap="square" lIns="0" tIns="0" rIns="0" bIns="0" rtlCol="0" anchor="ctr"/>
          <a:lstStyle/>
          <a:p>
            <a:pPr indent="0" marL="0">
              <a:buNone/>
            </a:pPr>
            <a:r>
              <a:rPr lang="en-US" sz="2800" b="1" dirty="0">
                <a:solidFill>
                  <a:srgbClr val="1E293B"/>
                </a:solidFill>
                <a:latin typeface="Trebuchet MS" pitchFamily="34" charset="0"/>
                <a:ea typeface="Trebuchet MS" pitchFamily="34" charset="-122"/>
                <a:cs typeface="Trebuchet MS" pitchFamily="34" charset="-120"/>
              </a:rPr>
              <a:t>Sales &amp; Investor Pitch Recaps</a:t>
            </a:r>
            <a:endParaRPr lang="en-US" sz="2800" dirty="0"/>
          </a:p>
        </p:txBody>
      </p:sp>
      <p:sp>
        <p:nvSpPr>
          <p:cNvPr id="6" name="Shape 4"/>
          <p:cNvSpPr/>
          <p:nvPr/>
        </p:nvSpPr>
        <p:spPr>
          <a:xfrm>
            <a:off x="457200" y="1097280"/>
            <a:ext cx="3840480" cy="3657600"/>
          </a:xfrm>
          <a:prstGeom prst="rect">
            <a:avLst/>
          </a:prstGeom>
          <a:solidFill>
            <a:srgbClr val="0A1628"/>
          </a:solidFill>
          <a:ln/>
        </p:spPr>
      </p:sp>
      <p:pic>
        <p:nvPicPr>
          <p:cNvPr id="7" name="Image 0" descr="preencoded.png">    </p:cNvPr>
          <p:cNvPicPr>
            <a:picLocks noChangeAspect="1"/>
          </p:cNvPicPr>
          <p:nvPr/>
        </p:nvPicPr>
        <p:blipFill>
          <a:blip r:embed="rId1"/>
          <a:stretch>
            <a:fillRect/>
          </a:stretch>
        </p:blipFill>
        <p:spPr>
          <a:xfrm>
            <a:off x="1965960" y="1828800"/>
            <a:ext cx="1097280" cy="1097280"/>
          </a:xfrm>
          <a:prstGeom prst="rect">
            <a:avLst/>
          </a:prstGeom>
        </p:spPr>
      </p:pic>
      <p:sp>
        <p:nvSpPr>
          <p:cNvPr id="8" name="Text 5"/>
          <p:cNvSpPr/>
          <p:nvPr/>
        </p:nvSpPr>
        <p:spPr>
          <a:xfrm>
            <a:off x="731520" y="3108960"/>
            <a:ext cx="3291840" cy="731520"/>
          </a:xfrm>
          <a:prstGeom prst="rect">
            <a:avLst/>
          </a:prstGeom>
          <a:noFill/>
          <a:ln/>
        </p:spPr>
        <p:txBody>
          <a:bodyPr wrap="square" lIns="0" tIns="0" rIns="0" bIns="0" rtlCol="0" anchor="ctr"/>
          <a:lstStyle/>
          <a:p>
            <a:pPr algn="ctr" indent="0" marL="0">
              <a:buNone/>
            </a:pPr>
            <a:r>
              <a:rPr lang="en-US" sz="2000" b="1" dirty="0">
                <a:solidFill>
                  <a:srgbClr val="FFFFFF"/>
                </a:solidFill>
                <a:latin typeface="Trebuchet MS" pitchFamily="34" charset="0"/>
                <a:ea typeface="Trebuchet MS" pitchFamily="34" charset="-122"/>
                <a:cs typeface="Trebuchet MS" pitchFamily="34" charset="-120"/>
              </a:rPr>
              <a:t>Pitch</a:t>
            </a:r>
            <a:endParaRPr lang="en-US" sz="2000" dirty="0"/>
          </a:p>
          <a:p>
            <a:pPr algn="ctr" indent="0" marL="0">
              <a:buNone/>
            </a:pPr>
            <a:r>
              <a:rPr lang="en-US" sz="2000" b="1" dirty="0">
                <a:solidFill>
                  <a:srgbClr val="FFFFFF"/>
                </a:solidFill>
                <a:latin typeface="Trebuchet MS" pitchFamily="34" charset="0"/>
                <a:ea typeface="Trebuchet MS" pitchFamily="34" charset="-122"/>
                <a:cs typeface="Trebuchet MS" pitchFamily="34" charset="-120"/>
              </a:rPr>
              <a:t>Recap</a:t>
            </a:r>
            <a:endParaRPr lang="en-US" sz="2000" dirty="0"/>
          </a:p>
        </p:txBody>
      </p:sp>
      <p:sp>
        <p:nvSpPr>
          <p:cNvPr id="9" name="Text 6"/>
          <p:cNvSpPr/>
          <p:nvPr/>
        </p:nvSpPr>
        <p:spPr>
          <a:xfrm>
            <a:off x="731520" y="3840480"/>
            <a:ext cx="3291840" cy="365760"/>
          </a:xfrm>
          <a:prstGeom prst="rect">
            <a:avLst/>
          </a:prstGeom>
          <a:noFill/>
          <a:ln/>
        </p:spPr>
        <p:txBody>
          <a:bodyPr wrap="square" lIns="0" tIns="0" rIns="0" bIns="0" rtlCol="0" anchor="ctr"/>
          <a:lstStyle/>
          <a:p>
            <a:pPr algn="ctr" indent="0" marL="0">
              <a:buNone/>
            </a:pPr>
            <a:r>
              <a:rPr lang="en-US" sz="1100" dirty="0">
                <a:solidFill>
                  <a:srgbClr val="2EC4B6"/>
                </a:solidFill>
                <a:latin typeface="Calibri" pitchFamily="34" charset="0"/>
                <a:ea typeface="Calibri" pitchFamily="34" charset="-122"/>
                <a:cs typeface="Calibri" pitchFamily="34" charset="-120"/>
              </a:rPr>
              <a:t>Let your deck speak for itself</a:t>
            </a:r>
            <a:endParaRPr lang="en-US" sz="1100" dirty="0"/>
          </a:p>
        </p:txBody>
      </p:sp>
      <p:sp>
        <p:nvSpPr>
          <p:cNvPr id="10" name="Text 7"/>
          <p:cNvSpPr/>
          <p:nvPr/>
        </p:nvSpPr>
        <p:spPr>
          <a:xfrm>
            <a:off x="4754880" y="1097280"/>
            <a:ext cx="4114800" cy="822960"/>
          </a:xfrm>
          <a:prstGeom prst="rect">
            <a:avLst/>
          </a:prstGeom>
          <a:noFill/>
          <a:ln/>
        </p:spPr>
        <p:txBody>
          <a:bodyPr wrap="square" lIns="0" tIns="0" rIns="0" bIns="0" rtlCol="0" anchor="ctr"/>
          <a:lstStyle/>
          <a:p>
            <a:pPr indent="0" marL="0">
              <a:lnSpc>
                <a:spcPct val="140000"/>
              </a:lnSpc>
              <a:buNone/>
            </a:pPr>
            <a:r>
              <a:rPr lang="en-US" sz="1400" dirty="0">
                <a:solidFill>
                  <a:srgbClr val="475569"/>
                </a:solidFill>
                <a:latin typeface="Calibri" pitchFamily="34" charset="0"/>
                <a:ea typeface="Calibri" pitchFamily="34" charset="-122"/>
                <a:cs typeface="Calibri" pitchFamily="34" charset="-120"/>
              </a:rPr>
              <a:t>After a pitch meeting, send a narrated video recap instead of a static PDF. Investors and prospects can re-watch key points on their own time.</a:t>
            </a:r>
            <a:endParaRPr lang="en-US" sz="1400" dirty="0"/>
          </a:p>
        </p:txBody>
      </p:sp>
      <p:sp>
        <p:nvSpPr>
          <p:cNvPr id="11" name="Shape 8"/>
          <p:cNvSpPr/>
          <p:nvPr/>
        </p:nvSpPr>
        <p:spPr>
          <a:xfrm>
            <a:off x="4754880" y="2103120"/>
            <a:ext cx="4114800" cy="777240"/>
          </a:xfrm>
          <a:prstGeom prst="rect">
            <a:avLst/>
          </a:prstGeom>
          <a:solidFill>
            <a:srgbClr val="FFFFFF"/>
          </a:solidFill>
          <a:ln/>
          <a:effectLst>
            <a:outerShdw sx="100000" sy="100000" kx="0" ky="0" algn="bl" rotWithShape="0" blurRad="50800" dist="12700" dir="8100000">
              <a:srgbClr val="000000">
                <a:alpha val="8000"/>
              </a:srgbClr>
            </a:outerShdw>
          </a:effectLst>
        </p:spPr>
      </p:sp>
      <p:pic>
        <p:nvPicPr>
          <p:cNvPr id="12" name="Image 1" descr="preencoded.png">    </p:cNvPr>
          <p:cNvPicPr>
            <a:picLocks noChangeAspect="1"/>
          </p:cNvPicPr>
          <p:nvPr/>
        </p:nvPicPr>
        <p:blipFill>
          <a:blip r:embed="rId2"/>
          <a:stretch>
            <a:fillRect/>
          </a:stretch>
        </p:blipFill>
        <p:spPr>
          <a:xfrm>
            <a:off x="4937760" y="2267712"/>
            <a:ext cx="411480" cy="411480"/>
          </a:xfrm>
          <a:prstGeom prst="rect">
            <a:avLst/>
          </a:prstGeom>
        </p:spPr>
      </p:pic>
      <p:sp>
        <p:nvSpPr>
          <p:cNvPr id="13" name="Text 9"/>
          <p:cNvSpPr/>
          <p:nvPr/>
        </p:nvSpPr>
        <p:spPr>
          <a:xfrm>
            <a:off x="5486400" y="2176272"/>
            <a:ext cx="3200400" cy="320040"/>
          </a:xfrm>
          <a:prstGeom prst="rect">
            <a:avLst/>
          </a:prstGeom>
          <a:noFill/>
          <a:ln/>
        </p:spPr>
        <p:txBody>
          <a:bodyPr wrap="square" lIns="0" tIns="0" rIns="0" bIns="0" rtlCol="0" anchor="ctr"/>
          <a:lstStyle/>
          <a:p>
            <a:pPr indent="0" marL="0">
              <a:buNone/>
            </a:pPr>
            <a:r>
              <a:rPr lang="en-US" sz="1300" b="1" dirty="0">
                <a:solidFill>
                  <a:srgbClr val="1E293B"/>
                </a:solidFill>
                <a:latin typeface="Trebuchet MS" pitchFamily="34" charset="0"/>
                <a:ea typeface="Trebuchet MS" pitchFamily="34" charset="-122"/>
                <a:cs typeface="Trebuchet MS" pitchFamily="34" charset="-120"/>
              </a:rPr>
              <a:t>Higher engagement</a:t>
            </a:r>
            <a:endParaRPr lang="en-US" sz="1300" dirty="0"/>
          </a:p>
        </p:txBody>
      </p:sp>
      <p:sp>
        <p:nvSpPr>
          <p:cNvPr id="14" name="Text 10"/>
          <p:cNvSpPr/>
          <p:nvPr/>
        </p:nvSpPr>
        <p:spPr>
          <a:xfrm>
            <a:off x="5486400" y="2487168"/>
            <a:ext cx="3200400" cy="320040"/>
          </a:xfrm>
          <a:prstGeom prst="rect">
            <a:avLst/>
          </a:prstGeom>
          <a:noFill/>
          <a:ln/>
        </p:spPr>
        <p:txBody>
          <a:bodyPr wrap="square" lIns="0" tIns="0" rIns="0" bIns="0" rtlCol="0" anchor="ctr"/>
          <a:lstStyle/>
          <a:p>
            <a:pPr indent="0" marL="0">
              <a:buNone/>
            </a:pPr>
            <a:r>
              <a:rPr lang="en-US" sz="1100" dirty="0">
                <a:solidFill>
                  <a:srgbClr val="475569"/>
                </a:solidFill>
                <a:latin typeface="Calibri" pitchFamily="34" charset="0"/>
                <a:ea typeface="Calibri" pitchFamily="34" charset="-122"/>
                <a:cs typeface="Calibri" pitchFamily="34" charset="-120"/>
              </a:rPr>
              <a:t>Video follow-ups get 3× more views than PDFs</a:t>
            </a:r>
            <a:endParaRPr lang="en-US" sz="1100" dirty="0"/>
          </a:p>
        </p:txBody>
      </p:sp>
      <p:sp>
        <p:nvSpPr>
          <p:cNvPr id="15" name="Shape 11"/>
          <p:cNvSpPr/>
          <p:nvPr/>
        </p:nvSpPr>
        <p:spPr>
          <a:xfrm>
            <a:off x="4754880" y="3017520"/>
            <a:ext cx="4114800" cy="777240"/>
          </a:xfrm>
          <a:prstGeom prst="rect">
            <a:avLst/>
          </a:prstGeom>
          <a:solidFill>
            <a:srgbClr val="FFFFFF"/>
          </a:solidFill>
          <a:ln/>
          <a:effectLst>
            <a:outerShdw sx="100000" sy="100000" kx="0" ky="0" algn="bl" rotWithShape="0" blurRad="50800" dist="12700" dir="8100000">
              <a:srgbClr val="000000">
                <a:alpha val="8000"/>
              </a:srgbClr>
            </a:outerShdw>
          </a:effectLst>
        </p:spPr>
      </p:sp>
      <p:pic>
        <p:nvPicPr>
          <p:cNvPr id="16" name="Image 2" descr="preencoded.png">    </p:cNvPr>
          <p:cNvPicPr>
            <a:picLocks noChangeAspect="1"/>
          </p:cNvPicPr>
          <p:nvPr/>
        </p:nvPicPr>
        <p:blipFill>
          <a:blip r:embed="rId3"/>
          <a:stretch>
            <a:fillRect/>
          </a:stretch>
        </p:blipFill>
        <p:spPr>
          <a:xfrm>
            <a:off x="4937760" y="3182112"/>
            <a:ext cx="411480" cy="411480"/>
          </a:xfrm>
          <a:prstGeom prst="rect">
            <a:avLst/>
          </a:prstGeom>
        </p:spPr>
      </p:pic>
      <p:sp>
        <p:nvSpPr>
          <p:cNvPr id="17" name="Text 12"/>
          <p:cNvSpPr/>
          <p:nvPr/>
        </p:nvSpPr>
        <p:spPr>
          <a:xfrm>
            <a:off x="5486400" y="3090672"/>
            <a:ext cx="3200400" cy="320040"/>
          </a:xfrm>
          <a:prstGeom prst="rect">
            <a:avLst/>
          </a:prstGeom>
          <a:noFill/>
          <a:ln/>
        </p:spPr>
        <p:txBody>
          <a:bodyPr wrap="square" lIns="0" tIns="0" rIns="0" bIns="0" rtlCol="0" anchor="ctr"/>
          <a:lstStyle/>
          <a:p>
            <a:pPr indent="0" marL="0">
              <a:buNone/>
            </a:pPr>
            <a:r>
              <a:rPr lang="en-US" sz="1300" b="1" dirty="0">
                <a:solidFill>
                  <a:srgbClr val="1E293B"/>
                </a:solidFill>
                <a:latin typeface="Trebuchet MS" pitchFamily="34" charset="0"/>
                <a:ea typeface="Trebuchet MS" pitchFamily="34" charset="-122"/>
                <a:cs typeface="Trebuchet MS" pitchFamily="34" charset="-120"/>
              </a:rPr>
              <a:t>Professional polish</a:t>
            </a:r>
            <a:endParaRPr lang="en-US" sz="1300" dirty="0"/>
          </a:p>
        </p:txBody>
      </p:sp>
      <p:sp>
        <p:nvSpPr>
          <p:cNvPr id="18" name="Text 13"/>
          <p:cNvSpPr/>
          <p:nvPr/>
        </p:nvSpPr>
        <p:spPr>
          <a:xfrm>
            <a:off x="5486400" y="3401568"/>
            <a:ext cx="3200400" cy="320040"/>
          </a:xfrm>
          <a:prstGeom prst="rect">
            <a:avLst/>
          </a:prstGeom>
          <a:noFill/>
          <a:ln/>
        </p:spPr>
        <p:txBody>
          <a:bodyPr wrap="square" lIns="0" tIns="0" rIns="0" bIns="0" rtlCol="0" anchor="ctr"/>
          <a:lstStyle/>
          <a:p>
            <a:pPr indent="0" marL="0">
              <a:buNone/>
            </a:pPr>
            <a:r>
              <a:rPr lang="en-US" sz="1100" dirty="0">
                <a:solidFill>
                  <a:srgbClr val="475569"/>
                </a:solidFill>
                <a:latin typeface="Calibri" pitchFamily="34" charset="0"/>
                <a:ea typeface="Calibri" pitchFamily="34" charset="-122"/>
                <a:cs typeface="Calibri" pitchFamily="34" charset="-120"/>
              </a:rPr>
              <a:t>AI narration adds credibility without recording yourself</a:t>
            </a:r>
            <a:endParaRPr lang="en-US" sz="1100" dirty="0"/>
          </a:p>
        </p:txBody>
      </p:sp>
      <p:sp>
        <p:nvSpPr>
          <p:cNvPr id="19" name="Shape 14"/>
          <p:cNvSpPr/>
          <p:nvPr/>
        </p:nvSpPr>
        <p:spPr>
          <a:xfrm>
            <a:off x="4754880" y="3931920"/>
            <a:ext cx="4114800" cy="777240"/>
          </a:xfrm>
          <a:prstGeom prst="rect">
            <a:avLst/>
          </a:prstGeom>
          <a:solidFill>
            <a:srgbClr val="FFFFFF"/>
          </a:solidFill>
          <a:ln/>
          <a:effectLst>
            <a:outerShdw sx="100000" sy="100000" kx="0" ky="0" algn="bl" rotWithShape="0" blurRad="50800" dist="12700" dir="8100000">
              <a:srgbClr val="000000">
                <a:alpha val="8000"/>
              </a:srgbClr>
            </a:outerShdw>
          </a:effectLst>
        </p:spPr>
      </p:sp>
      <p:pic>
        <p:nvPicPr>
          <p:cNvPr id="20" name="Image 3" descr="preencoded.png">    </p:cNvPr>
          <p:cNvPicPr>
            <a:picLocks noChangeAspect="1"/>
          </p:cNvPicPr>
          <p:nvPr/>
        </p:nvPicPr>
        <p:blipFill>
          <a:blip r:embed="rId4"/>
          <a:stretch>
            <a:fillRect/>
          </a:stretch>
        </p:blipFill>
        <p:spPr>
          <a:xfrm>
            <a:off x="4937760" y="4096512"/>
            <a:ext cx="411480" cy="411480"/>
          </a:xfrm>
          <a:prstGeom prst="rect">
            <a:avLst/>
          </a:prstGeom>
        </p:spPr>
      </p:pic>
      <p:sp>
        <p:nvSpPr>
          <p:cNvPr id="21" name="Text 15"/>
          <p:cNvSpPr/>
          <p:nvPr/>
        </p:nvSpPr>
        <p:spPr>
          <a:xfrm>
            <a:off x="5486400" y="4005072"/>
            <a:ext cx="3200400" cy="320040"/>
          </a:xfrm>
          <a:prstGeom prst="rect">
            <a:avLst/>
          </a:prstGeom>
          <a:noFill/>
          <a:ln/>
        </p:spPr>
        <p:txBody>
          <a:bodyPr wrap="square" lIns="0" tIns="0" rIns="0" bIns="0" rtlCol="0" anchor="ctr"/>
          <a:lstStyle/>
          <a:p>
            <a:pPr indent="0" marL="0">
              <a:buNone/>
            </a:pPr>
            <a:r>
              <a:rPr lang="en-US" sz="1300" b="1" dirty="0">
                <a:solidFill>
                  <a:srgbClr val="1E293B"/>
                </a:solidFill>
                <a:latin typeface="Trebuchet MS" pitchFamily="34" charset="0"/>
                <a:ea typeface="Trebuchet MS" pitchFamily="34" charset="-122"/>
                <a:cs typeface="Trebuchet MS" pitchFamily="34" charset="-120"/>
              </a:rPr>
              <a:t>Faster deal cycles</a:t>
            </a:r>
            <a:endParaRPr lang="en-US" sz="1300" dirty="0"/>
          </a:p>
        </p:txBody>
      </p:sp>
      <p:sp>
        <p:nvSpPr>
          <p:cNvPr id="22" name="Text 16"/>
          <p:cNvSpPr/>
          <p:nvPr/>
        </p:nvSpPr>
        <p:spPr>
          <a:xfrm>
            <a:off x="5486400" y="4315968"/>
            <a:ext cx="3200400" cy="320040"/>
          </a:xfrm>
          <a:prstGeom prst="rect">
            <a:avLst/>
          </a:prstGeom>
          <a:noFill/>
          <a:ln/>
        </p:spPr>
        <p:txBody>
          <a:bodyPr wrap="square" lIns="0" tIns="0" rIns="0" bIns="0" rtlCol="0" anchor="ctr"/>
          <a:lstStyle/>
          <a:p>
            <a:pPr indent="0" marL="0">
              <a:buNone/>
            </a:pPr>
            <a:r>
              <a:rPr lang="en-US" sz="1100" dirty="0">
                <a:solidFill>
                  <a:srgbClr val="475569"/>
                </a:solidFill>
                <a:latin typeface="Calibri" pitchFamily="34" charset="0"/>
                <a:ea typeface="Calibri" pitchFamily="34" charset="-122"/>
                <a:cs typeface="Calibri" pitchFamily="34" charset="-120"/>
              </a:rPr>
              <a:t>Decision-makers share videos internally more readily</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0F4F8"/>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2EC4B6"/>
          </a:solidFill>
          <a:ln/>
        </p:spPr>
      </p:sp>
      <p:sp>
        <p:nvSpPr>
          <p:cNvPr id="3" name="Shape 1"/>
          <p:cNvSpPr/>
          <p:nvPr/>
        </p:nvSpPr>
        <p:spPr>
          <a:xfrm>
            <a:off x="457200" y="320040"/>
            <a:ext cx="1005840" cy="365760"/>
          </a:xfrm>
          <a:prstGeom prst="rect">
            <a:avLst/>
          </a:prstGeom>
          <a:solidFill>
            <a:srgbClr val="1C7293"/>
          </a:solidFill>
          <a:ln/>
        </p:spPr>
      </p:sp>
      <p:sp>
        <p:nvSpPr>
          <p:cNvPr id="4" name="Text 2"/>
          <p:cNvSpPr/>
          <p:nvPr/>
        </p:nvSpPr>
        <p:spPr>
          <a:xfrm>
            <a:off x="457200" y="320040"/>
            <a:ext cx="1005840" cy="365760"/>
          </a:xfrm>
          <a:prstGeom prst="rect">
            <a:avLst/>
          </a:prstGeom>
          <a:noFill/>
          <a:ln/>
        </p:spPr>
        <p:txBody>
          <a:bodyPr wrap="square" lIns="0" tIns="0" rIns="0" bIns="0" rtlCol="0" anchor="ctr"/>
          <a:lstStyle/>
          <a:p>
            <a:pPr algn="ctr" indent="0" marL="0">
              <a:buNone/>
            </a:pPr>
            <a:r>
              <a:rPr lang="en-US" sz="1100" b="1" dirty="0">
                <a:solidFill>
                  <a:srgbClr val="FFFFFF"/>
                </a:solidFill>
                <a:latin typeface="Trebuchet MS" pitchFamily="34" charset="0"/>
                <a:ea typeface="Trebuchet MS" pitchFamily="34" charset="-122"/>
                <a:cs typeface="Trebuchet MS" pitchFamily="34" charset="-120"/>
              </a:rPr>
              <a:t>SCENE 3</a:t>
            </a:r>
            <a:endParaRPr lang="en-US" sz="1100" dirty="0"/>
          </a:p>
        </p:txBody>
      </p:sp>
      <p:sp>
        <p:nvSpPr>
          <p:cNvPr id="5" name="Text 3"/>
          <p:cNvSpPr/>
          <p:nvPr/>
        </p:nvSpPr>
        <p:spPr>
          <a:xfrm>
            <a:off x="1645920" y="228600"/>
            <a:ext cx="6858000" cy="548640"/>
          </a:xfrm>
          <a:prstGeom prst="rect">
            <a:avLst/>
          </a:prstGeom>
          <a:noFill/>
          <a:ln/>
        </p:spPr>
        <p:txBody>
          <a:bodyPr wrap="square" lIns="0" tIns="0" rIns="0" bIns="0" rtlCol="0" anchor="ctr"/>
          <a:lstStyle/>
          <a:p>
            <a:pPr indent="0" marL="0">
              <a:buNone/>
            </a:pPr>
            <a:r>
              <a:rPr lang="en-US" sz="2800" b="1" dirty="0">
                <a:solidFill>
                  <a:srgbClr val="1E293B"/>
                </a:solidFill>
                <a:latin typeface="Trebuchet MS" pitchFamily="34" charset="0"/>
                <a:ea typeface="Trebuchet MS" pitchFamily="34" charset="-122"/>
                <a:cs typeface="Trebuchet MS" pitchFamily="34" charset="-120"/>
              </a:rPr>
              <a:t>Education &amp; E-Learning Content</a:t>
            </a:r>
            <a:endParaRPr lang="en-US" sz="2800" dirty="0"/>
          </a:p>
        </p:txBody>
      </p:sp>
      <p:sp>
        <p:nvSpPr>
          <p:cNvPr id="6" name="Shape 4"/>
          <p:cNvSpPr/>
          <p:nvPr/>
        </p:nvSpPr>
        <p:spPr>
          <a:xfrm>
            <a:off x="457200" y="1097280"/>
            <a:ext cx="3931920" cy="1691640"/>
          </a:xfrm>
          <a:prstGeom prst="rect">
            <a:avLst/>
          </a:prstGeom>
          <a:solidFill>
            <a:srgbClr val="FFFFFF"/>
          </a:solidFill>
          <a:ln/>
          <a:effectLst>
            <a:outerShdw sx="100000" sy="100000" kx="0" ky="0" algn="bl" rotWithShape="0" blurRad="50800" dist="12700" dir="8100000">
              <a:srgbClr val="000000">
                <a:alpha val="8000"/>
              </a:srgbClr>
            </a:outerShdw>
          </a:effectLst>
        </p:spPr>
      </p:sp>
      <p:sp>
        <p:nvSpPr>
          <p:cNvPr id="7" name="Shape 5"/>
          <p:cNvSpPr/>
          <p:nvPr/>
        </p:nvSpPr>
        <p:spPr>
          <a:xfrm>
            <a:off x="685800" y="1371600"/>
            <a:ext cx="640080" cy="640080"/>
          </a:xfrm>
          <a:prstGeom prst="ellipse">
            <a:avLst/>
          </a:prstGeom>
          <a:solidFill>
            <a:srgbClr val="F0F4F8"/>
          </a:solidFill>
          <a:ln/>
        </p:spPr>
      </p:sp>
      <p:pic>
        <p:nvPicPr>
          <p:cNvPr id="8" name="Image 0" descr="preencoded.png">    </p:cNvPr>
          <p:cNvPicPr>
            <a:picLocks noChangeAspect="1"/>
          </p:cNvPicPr>
          <p:nvPr/>
        </p:nvPicPr>
        <p:blipFill>
          <a:blip r:embed="rId1"/>
          <a:stretch>
            <a:fillRect/>
          </a:stretch>
        </p:blipFill>
        <p:spPr>
          <a:xfrm>
            <a:off x="795528" y="1481328"/>
            <a:ext cx="420624" cy="420624"/>
          </a:xfrm>
          <a:prstGeom prst="rect">
            <a:avLst/>
          </a:prstGeom>
        </p:spPr>
      </p:pic>
      <p:sp>
        <p:nvSpPr>
          <p:cNvPr id="9" name="Text 6"/>
          <p:cNvSpPr/>
          <p:nvPr/>
        </p:nvSpPr>
        <p:spPr>
          <a:xfrm>
            <a:off x="1508760" y="1325880"/>
            <a:ext cx="2651760" cy="365760"/>
          </a:xfrm>
          <a:prstGeom prst="rect">
            <a:avLst/>
          </a:prstGeom>
          <a:noFill/>
          <a:ln/>
        </p:spPr>
        <p:txBody>
          <a:bodyPr wrap="square" lIns="0" tIns="0" rIns="0" bIns="0" rtlCol="0" anchor="ctr"/>
          <a:lstStyle/>
          <a:p>
            <a:pPr indent="0" marL="0">
              <a:buNone/>
            </a:pPr>
            <a:r>
              <a:rPr lang="en-US" sz="1500" b="1" dirty="0">
                <a:solidFill>
                  <a:srgbClr val="1E293B"/>
                </a:solidFill>
                <a:latin typeface="Trebuchet MS" pitchFamily="34" charset="0"/>
                <a:ea typeface="Trebuchet MS" pitchFamily="34" charset="-122"/>
                <a:cs typeface="Trebuchet MS" pitchFamily="34" charset="-120"/>
              </a:rPr>
              <a:t>Lecture Capture</a:t>
            </a:r>
            <a:endParaRPr lang="en-US" sz="1500" dirty="0"/>
          </a:p>
        </p:txBody>
      </p:sp>
      <p:sp>
        <p:nvSpPr>
          <p:cNvPr id="10" name="Text 7"/>
          <p:cNvSpPr/>
          <p:nvPr/>
        </p:nvSpPr>
        <p:spPr>
          <a:xfrm>
            <a:off x="1508760" y="1737360"/>
            <a:ext cx="2651760" cy="822960"/>
          </a:xfrm>
          <a:prstGeom prst="rect">
            <a:avLst/>
          </a:prstGeom>
          <a:noFill/>
          <a:ln/>
        </p:spPr>
        <p:txBody>
          <a:bodyPr wrap="square" lIns="0" tIns="0" rIns="0" bIns="0" rtlCol="0" anchor="ctr"/>
          <a:lstStyle/>
          <a:p>
            <a:pPr indent="0" marL="0">
              <a:lnSpc>
                <a:spcPct val="130000"/>
              </a:lnSpc>
              <a:buNone/>
            </a:pPr>
            <a:r>
              <a:rPr lang="en-US" sz="1150" dirty="0">
                <a:solidFill>
                  <a:srgbClr val="475569"/>
                </a:solidFill>
                <a:latin typeface="Calibri" pitchFamily="34" charset="0"/>
                <a:ea typeface="Calibri" pitchFamily="34" charset="-122"/>
                <a:cs typeface="Calibri" pitchFamily="34" charset="-120"/>
              </a:rPr>
              <a:t>Convert lecture slides into video lessons students can review before exams</a:t>
            </a:r>
            <a:endParaRPr lang="en-US" sz="1150" dirty="0"/>
          </a:p>
        </p:txBody>
      </p:sp>
      <p:sp>
        <p:nvSpPr>
          <p:cNvPr id="11" name="Shape 8"/>
          <p:cNvSpPr/>
          <p:nvPr/>
        </p:nvSpPr>
        <p:spPr>
          <a:xfrm>
            <a:off x="4754880" y="1097280"/>
            <a:ext cx="3931920" cy="1691640"/>
          </a:xfrm>
          <a:prstGeom prst="rect">
            <a:avLst/>
          </a:prstGeom>
          <a:solidFill>
            <a:srgbClr val="FFFFFF"/>
          </a:solidFill>
          <a:ln/>
          <a:effectLst>
            <a:outerShdw sx="100000" sy="100000" kx="0" ky="0" algn="bl" rotWithShape="0" blurRad="50800" dist="12700" dir="8100000">
              <a:srgbClr val="000000">
                <a:alpha val="8000"/>
              </a:srgbClr>
            </a:outerShdw>
          </a:effectLst>
        </p:spPr>
      </p:sp>
      <p:sp>
        <p:nvSpPr>
          <p:cNvPr id="12" name="Shape 9"/>
          <p:cNvSpPr/>
          <p:nvPr/>
        </p:nvSpPr>
        <p:spPr>
          <a:xfrm>
            <a:off x="4983480" y="1371600"/>
            <a:ext cx="640080" cy="640080"/>
          </a:xfrm>
          <a:prstGeom prst="ellipse">
            <a:avLst/>
          </a:prstGeom>
          <a:solidFill>
            <a:srgbClr val="F0F4F8"/>
          </a:solidFill>
          <a:ln/>
        </p:spPr>
      </p:sp>
      <p:pic>
        <p:nvPicPr>
          <p:cNvPr id="13" name="Image 1" descr="preencoded.png">    </p:cNvPr>
          <p:cNvPicPr>
            <a:picLocks noChangeAspect="1"/>
          </p:cNvPicPr>
          <p:nvPr/>
        </p:nvPicPr>
        <p:blipFill>
          <a:blip r:embed="rId2"/>
          <a:stretch>
            <a:fillRect/>
          </a:stretch>
        </p:blipFill>
        <p:spPr>
          <a:xfrm>
            <a:off x="5093208" y="1481328"/>
            <a:ext cx="420624" cy="420624"/>
          </a:xfrm>
          <a:prstGeom prst="rect">
            <a:avLst/>
          </a:prstGeom>
        </p:spPr>
      </p:pic>
      <p:sp>
        <p:nvSpPr>
          <p:cNvPr id="14" name="Text 10"/>
          <p:cNvSpPr/>
          <p:nvPr/>
        </p:nvSpPr>
        <p:spPr>
          <a:xfrm>
            <a:off x="5806440" y="1325880"/>
            <a:ext cx="2651760" cy="365760"/>
          </a:xfrm>
          <a:prstGeom prst="rect">
            <a:avLst/>
          </a:prstGeom>
          <a:noFill/>
          <a:ln/>
        </p:spPr>
        <p:txBody>
          <a:bodyPr wrap="square" lIns="0" tIns="0" rIns="0" bIns="0" rtlCol="0" anchor="ctr"/>
          <a:lstStyle/>
          <a:p>
            <a:pPr indent="0" marL="0">
              <a:buNone/>
            </a:pPr>
            <a:r>
              <a:rPr lang="en-US" sz="1500" b="1" dirty="0">
                <a:solidFill>
                  <a:srgbClr val="1E293B"/>
                </a:solidFill>
                <a:latin typeface="Trebuchet MS" pitchFamily="34" charset="0"/>
                <a:ea typeface="Trebuchet MS" pitchFamily="34" charset="-122"/>
                <a:cs typeface="Trebuchet MS" pitchFamily="34" charset="-120"/>
              </a:rPr>
              <a:t>Multilingual Access</a:t>
            </a:r>
            <a:endParaRPr lang="en-US" sz="1500" dirty="0"/>
          </a:p>
        </p:txBody>
      </p:sp>
      <p:sp>
        <p:nvSpPr>
          <p:cNvPr id="15" name="Text 11"/>
          <p:cNvSpPr/>
          <p:nvPr/>
        </p:nvSpPr>
        <p:spPr>
          <a:xfrm>
            <a:off x="5806440" y="1737360"/>
            <a:ext cx="2651760" cy="822960"/>
          </a:xfrm>
          <a:prstGeom prst="rect">
            <a:avLst/>
          </a:prstGeom>
          <a:noFill/>
          <a:ln/>
        </p:spPr>
        <p:txBody>
          <a:bodyPr wrap="square" lIns="0" tIns="0" rIns="0" bIns="0" rtlCol="0" anchor="ctr"/>
          <a:lstStyle/>
          <a:p>
            <a:pPr indent="0" marL="0">
              <a:lnSpc>
                <a:spcPct val="130000"/>
              </a:lnSpc>
              <a:buNone/>
            </a:pPr>
            <a:r>
              <a:rPr lang="en-US" sz="1150" dirty="0">
                <a:solidFill>
                  <a:srgbClr val="475569"/>
                </a:solidFill>
                <a:latin typeface="Calibri" pitchFamily="34" charset="0"/>
                <a:ea typeface="Calibri" pitchFamily="34" charset="-122"/>
                <a:cs typeface="Calibri" pitchFamily="34" charset="-120"/>
              </a:rPr>
              <a:t>Auto-translate narration so international students learn in their language</a:t>
            </a:r>
            <a:endParaRPr lang="en-US" sz="1150" dirty="0"/>
          </a:p>
        </p:txBody>
      </p:sp>
      <p:sp>
        <p:nvSpPr>
          <p:cNvPr id="16" name="Shape 12"/>
          <p:cNvSpPr/>
          <p:nvPr/>
        </p:nvSpPr>
        <p:spPr>
          <a:xfrm>
            <a:off x="457200" y="3017520"/>
            <a:ext cx="3931920" cy="1691640"/>
          </a:xfrm>
          <a:prstGeom prst="rect">
            <a:avLst/>
          </a:prstGeom>
          <a:solidFill>
            <a:srgbClr val="FFFFFF"/>
          </a:solidFill>
          <a:ln/>
          <a:effectLst>
            <a:outerShdw sx="100000" sy="100000" kx="0" ky="0" algn="bl" rotWithShape="0" blurRad="50800" dist="12700" dir="8100000">
              <a:srgbClr val="000000">
                <a:alpha val="8000"/>
              </a:srgbClr>
            </a:outerShdw>
          </a:effectLst>
        </p:spPr>
      </p:sp>
      <p:sp>
        <p:nvSpPr>
          <p:cNvPr id="17" name="Shape 13"/>
          <p:cNvSpPr/>
          <p:nvPr/>
        </p:nvSpPr>
        <p:spPr>
          <a:xfrm>
            <a:off x="685800" y="3291840"/>
            <a:ext cx="640080" cy="640080"/>
          </a:xfrm>
          <a:prstGeom prst="ellipse">
            <a:avLst/>
          </a:prstGeom>
          <a:solidFill>
            <a:srgbClr val="F0F4F8"/>
          </a:solidFill>
          <a:ln/>
        </p:spPr>
      </p:sp>
      <p:pic>
        <p:nvPicPr>
          <p:cNvPr id="18" name="Image 2" descr="preencoded.png">    </p:cNvPr>
          <p:cNvPicPr>
            <a:picLocks noChangeAspect="1"/>
          </p:cNvPicPr>
          <p:nvPr/>
        </p:nvPicPr>
        <p:blipFill>
          <a:blip r:embed="rId3"/>
          <a:stretch>
            <a:fillRect/>
          </a:stretch>
        </p:blipFill>
        <p:spPr>
          <a:xfrm>
            <a:off x="795528" y="3401568"/>
            <a:ext cx="420624" cy="420624"/>
          </a:xfrm>
          <a:prstGeom prst="rect">
            <a:avLst/>
          </a:prstGeom>
        </p:spPr>
      </p:pic>
      <p:sp>
        <p:nvSpPr>
          <p:cNvPr id="19" name="Text 14"/>
          <p:cNvSpPr/>
          <p:nvPr/>
        </p:nvSpPr>
        <p:spPr>
          <a:xfrm>
            <a:off x="1508760" y="3246120"/>
            <a:ext cx="2651760" cy="365760"/>
          </a:xfrm>
          <a:prstGeom prst="rect">
            <a:avLst/>
          </a:prstGeom>
          <a:noFill/>
          <a:ln/>
        </p:spPr>
        <p:txBody>
          <a:bodyPr wrap="square" lIns="0" tIns="0" rIns="0" bIns="0" rtlCol="0" anchor="ctr"/>
          <a:lstStyle/>
          <a:p>
            <a:pPr indent="0" marL="0">
              <a:buNone/>
            </a:pPr>
            <a:r>
              <a:rPr lang="en-US" sz="1500" b="1" dirty="0">
                <a:solidFill>
                  <a:srgbClr val="1E293B"/>
                </a:solidFill>
                <a:latin typeface="Trebuchet MS" pitchFamily="34" charset="0"/>
                <a:ea typeface="Trebuchet MS" pitchFamily="34" charset="-122"/>
                <a:cs typeface="Trebuchet MS" pitchFamily="34" charset="-120"/>
              </a:rPr>
              <a:t>Course Marketplace</a:t>
            </a:r>
            <a:endParaRPr lang="en-US" sz="1500" dirty="0"/>
          </a:p>
        </p:txBody>
      </p:sp>
      <p:sp>
        <p:nvSpPr>
          <p:cNvPr id="20" name="Text 15"/>
          <p:cNvSpPr/>
          <p:nvPr/>
        </p:nvSpPr>
        <p:spPr>
          <a:xfrm>
            <a:off x="1508760" y="3657600"/>
            <a:ext cx="2651760" cy="822960"/>
          </a:xfrm>
          <a:prstGeom prst="rect">
            <a:avLst/>
          </a:prstGeom>
          <a:noFill/>
          <a:ln/>
        </p:spPr>
        <p:txBody>
          <a:bodyPr wrap="square" lIns="0" tIns="0" rIns="0" bIns="0" rtlCol="0" anchor="ctr"/>
          <a:lstStyle/>
          <a:p>
            <a:pPr indent="0" marL="0">
              <a:lnSpc>
                <a:spcPct val="130000"/>
              </a:lnSpc>
              <a:buNone/>
            </a:pPr>
            <a:r>
              <a:rPr lang="en-US" sz="1150" dirty="0">
                <a:solidFill>
                  <a:srgbClr val="475569"/>
                </a:solidFill>
                <a:latin typeface="Calibri" pitchFamily="34" charset="0"/>
                <a:ea typeface="Calibri" pitchFamily="34" charset="-122"/>
                <a:cs typeface="Calibri" pitchFamily="34" charset="-120"/>
              </a:rPr>
              <a:t>Publish to Udemy, Coursera, or your LMS as ready-made video modules</a:t>
            </a:r>
            <a:endParaRPr lang="en-US" sz="1150" dirty="0"/>
          </a:p>
        </p:txBody>
      </p:sp>
      <p:sp>
        <p:nvSpPr>
          <p:cNvPr id="21" name="Shape 16"/>
          <p:cNvSpPr/>
          <p:nvPr/>
        </p:nvSpPr>
        <p:spPr>
          <a:xfrm>
            <a:off x="4754880" y="3017520"/>
            <a:ext cx="3931920" cy="1691640"/>
          </a:xfrm>
          <a:prstGeom prst="rect">
            <a:avLst/>
          </a:prstGeom>
          <a:solidFill>
            <a:srgbClr val="FFFFFF"/>
          </a:solidFill>
          <a:ln/>
          <a:effectLst>
            <a:outerShdw sx="100000" sy="100000" kx="0" ky="0" algn="bl" rotWithShape="0" blurRad="50800" dist="12700" dir="8100000">
              <a:srgbClr val="000000">
                <a:alpha val="8000"/>
              </a:srgbClr>
            </a:outerShdw>
          </a:effectLst>
        </p:spPr>
      </p:sp>
      <p:sp>
        <p:nvSpPr>
          <p:cNvPr id="22" name="Shape 17"/>
          <p:cNvSpPr/>
          <p:nvPr/>
        </p:nvSpPr>
        <p:spPr>
          <a:xfrm>
            <a:off x="4983480" y="3291840"/>
            <a:ext cx="640080" cy="640080"/>
          </a:xfrm>
          <a:prstGeom prst="ellipse">
            <a:avLst/>
          </a:prstGeom>
          <a:solidFill>
            <a:srgbClr val="F0F4F8"/>
          </a:solidFill>
          <a:ln/>
        </p:spPr>
      </p:sp>
      <p:pic>
        <p:nvPicPr>
          <p:cNvPr id="23" name="Image 3" descr="preencoded.png">    </p:cNvPr>
          <p:cNvPicPr>
            <a:picLocks noChangeAspect="1"/>
          </p:cNvPicPr>
          <p:nvPr/>
        </p:nvPicPr>
        <p:blipFill>
          <a:blip r:embed="rId4"/>
          <a:stretch>
            <a:fillRect/>
          </a:stretch>
        </p:blipFill>
        <p:spPr>
          <a:xfrm>
            <a:off x="5093208" y="3401568"/>
            <a:ext cx="420624" cy="420624"/>
          </a:xfrm>
          <a:prstGeom prst="rect">
            <a:avLst/>
          </a:prstGeom>
        </p:spPr>
      </p:pic>
      <p:sp>
        <p:nvSpPr>
          <p:cNvPr id="24" name="Text 18"/>
          <p:cNvSpPr/>
          <p:nvPr/>
        </p:nvSpPr>
        <p:spPr>
          <a:xfrm>
            <a:off x="5806440" y="3246120"/>
            <a:ext cx="2651760" cy="365760"/>
          </a:xfrm>
          <a:prstGeom prst="rect">
            <a:avLst/>
          </a:prstGeom>
          <a:noFill/>
          <a:ln/>
        </p:spPr>
        <p:txBody>
          <a:bodyPr wrap="square" lIns="0" tIns="0" rIns="0" bIns="0" rtlCol="0" anchor="ctr"/>
          <a:lstStyle/>
          <a:p>
            <a:pPr indent="0" marL="0">
              <a:buNone/>
            </a:pPr>
            <a:r>
              <a:rPr lang="en-US" sz="1500" b="1" dirty="0">
                <a:solidFill>
                  <a:srgbClr val="1E293B"/>
                </a:solidFill>
                <a:latin typeface="Trebuchet MS" pitchFamily="34" charset="0"/>
                <a:ea typeface="Trebuchet MS" pitchFamily="34" charset="-122"/>
                <a:cs typeface="Trebuchet MS" pitchFamily="34" charset="-120"/>
              </a:rPr>
              <a:t>Accessibility</a:t>
            </a:r>
            <a:endParaRPr lang="en-US" sz="1500" dirty="0"/>
          </a:p>
        </p:txBody>
      </p:sp>
      <p:sp>
        <p:nvSpPr>
          <p:cNvPr id="25" name="Text 19"/>
          <p:cNvSpPr/>
          <p:nvPr/>
        </p:nvSpPr>
        <p:spPr>
          <a:xfrm>
            <a:off x="5806440" y="3657600"/>
            <a:ext cx="2651760" cy="822960"/>
          </a:xfrm>
          <a:prstGeom prst="rect">
            <a:avLst/>
          </a:prstGeom>
          <a:noFill/>
          <a:ln/>
        </p:spPr>
        <p:txBody>
          <a:bodyPr wrap="square" lIns="0" tIns="0" rIns="0" bIns="0" rtlCol="0" anchor="ctr"/>
          <a:lstStyle/>
          <a:p>
            <a:pPr indent="0" marL="0">
              <a:lnSpc>
                <a:spcPct val="130000"/>
              </a:lnSpc>
              <a:buNone/>
            </a:pPr>
            <a:r>
              <a:rPr lang="en-US" sz="1150" dirty="0">
                <a:solidFill>
                  <a:srgbClr val="475569"/>
                </a:solidFill>
                <a:latin typeface="Calibri" pitchFamily="34" charset="0"/>
                <a:ea typeface="Calibri" pitchFamily="34" charset="-122"/>
                <a:cs typeface="Calibri" pitchFamily="34" charset="-120"/>
              </a:rPr>
              <a:t>AI narration ensures all students can engage, including those with reading difficulties</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0F4F8"/>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2EC4B6"/>
          </a:solidFill>
          <a:ln/>
        </p:spPr>
      </p:sp>
      <p:sp>
        <p:nvSpPr>
          <p:cNvPr id="3" name="Shape 1"/>
          <p:cNvSpPr/>
          <p:nvPr/>
        </p:nvSpPr>
        <p:spPr>
          <a:xfrm>
            <a:off x="457200" y="320040"/>
            <a:ext cx="1005840" cy="365760"/>
          </a:xfrm>
          <a:prstGeom prst="rect">
            <a:avLst/>
          </a:prstGeom>
          <a:solidFill>
            <a:srgbClr val="1C7293"/>
          </a:solidFill>
          <a:ln/>
        </p:spPr>
      </p:sp>
      <p:sp>
        <p:nvSpPr>
          <p:cNvPr id="4" name="Text 2"/>
          <p:cNvSpPr/>
          <p:nvPr/>
        </p:nvSpPr>
        <p:spPr>
          <a:xfrm>
            <a:off x="457200" y="320040"/>
            <a:ext cx="1005840" cy="365760"/>
          </a:xfrm>
          <a:prstGeom prst="rect">
            <a:avLst/>
          </a:prstGeom>
          <a:noFill/>
          <a:ln/>
        </p:spPr>
        <p:txBody>
          <a:bodyPr wrap="square" lIns="0" tIns="0" rIns="0" bIns="0" rtlCol="0" anchor="ctr"/>
          <a:lstStyle/>
          <a:p>
            <a:pPr algn="ctr" indent="0" marL="0">
              <a:buNone/>
            </a:pPr>
            <a:r>
              <a:rPr lang="en-US" sz="1100" b="1" dirty="0">
                <a:solidFill>
                  <a:srgbClr val="FFFFFF"/>
                </a:solidFill>
                <a:latin typeface="Trebuchet MS" pitchFamily="34" charset="0"/>
                <a:ea typeface="Trebuchet MS" pitchFamily="34" charset="-122"/>
                <a:cs typeface="Trebuchet MS" pitchFamily="34" charset="-120"/>
              </a:rPr>
              <a:t>SCENE 4</a:t>
            </a:r>
            <a:endParaRPr lang="en-US" sz="1100" dirty="0"/>
          </a:p>
        </p:txBody>
      </p:sp>
      <p:sp>
        <p:nvSpPr>
          <p:cNvPr id="5" name="Text 3"/>
          <p:cNvSpPr/>
          <p:nvPr/>
        </p:nvSpPr>
        <p:spPr>
          <a:xfrm>
            <a:off x="1645920" y="274320"/>
            <a:ext cx="7315200" cy="502920"/>
          </a:xfrm>
          <a:prstGeom prst="rect">
            <a:avLst/>
          </a:prstGeom>
          <a:noFill/>
          <a:ln/>
        </p:spPr>
        <p:txBody>
          <a:bodyPr wrap="square" lIns="0" tIns="0" rIns="0" bIns="0" rtlCol="0" anchor="ctr"/>
          <a:lstStyle/>
          <a:p>
            <a:pPr indent="0" marL="0">
              <a:buNone/>
            </a:pPr>
            <a:r>
              <a:rPr lang="en-US" sz="2400" b="1" dirty="0">
                <a:solidFill>
                  <a:srgbClr val="1E293B"/>
                </a:solidFill>
                <a:latin typeface="Trebuchet MS" pitchFamily="34" charset="0"/>
                <a:ea typeface="Trebuchet MS" pitchFamily="34" charset="-122"/>
                <a:cs typeface="Trebuchet MS" pitchFamily="34" charset="-120"/>
              </a:rPr>
              <a:t>Internal Comms &amp; Leadership Updates</a:t>
            </a:r>
            <a:endParaRPr lang="en-US" sz="2400" dirty="0"/>
          </a:p>
        </p:txBody>
      </p:sp>
      <p:sp>
        <p:nvSpPr>
          <p:cNvPr id="6" name="Shape 4"/>
          <p:cNvSpPr/>
          <p:nvPr/>
        </p:nvSpPr>
        <p:spPr>
          <a:xfrm>
            <a:off x="960120" y="1188720"/>
            <a:ext cx="594360" cy="594360"/>
          </a:xfrm>
          <a:prstGeom prst="ellipse">
            <a:avLst/>
          </a:prstGeom>
          <a:solidFill>
            <a:srgbClr val="1C7293"/>
          </a:solidFill>
          <a:ln/>
        </p:spPr>
      </p:sp>
      <p:sp>
        <p:nvSpPr>
          <p:cNvPr id="7" name="Text 5"/>
          <p:cNvSpPr/>
          <p:nvPr/>
        </p:nvSpPr>
        <p:spPr>
          <a:xfrm>
            <a:off x="960120" y="1188720"/>
            <a:ext cx="594360" cy="594360"/>
          </a:xfrm>
          <a:prstGeom prst="rect">
            <a:avLst/>
          </a:prstGeom>
          <a:noFill/>
          <a:ln/>
        </p:spPr>
        <p:txBody>
          <a:bodyPr wrap="square" lIns="0" tIns="0" rIns="0" bIns="0" rtlCol="0" anchor="ctr"/>
          <a:lstStyle/>
          <a:p>
            <a:pPr algn="ctr" indent="0" marL="0">
              <a:buNone/>
            </a:pPr>
            <a:r>
              <a:rPr lang="en-US" sz="1800" b="1" dirty="0">
                <a:solidFill>
                  <a:srgbClr val="FFFFFF"/>
                </a:solidFill>
                <a:latin typeface="Trebuchet MS" pitchFamily="34" charset="0"/>
                <a:ea typeface="Trebuchet MS" pitchFamily="34" charset="-122"/>
                <a:cs typeface="Trebuchet MS" pitchFamily="34" charset="-120"/>
              </a:rPr>
              <a:t>1</a:t>
            </a:r>
            <a:endParaRPr lang="en-US" sz="1800" dirty="0"/>
          </a:p>
        </p:txBody>
      </p:sp>
      <p:sp>
        <p:nvSpPr>
          <p:cNvPr id="8" name="Text 6"/>
          <p:cNvSpPr/>
          <p:nvPr/>
        </p:nvSpPr>
        <p:spPr>
          <a:xfrm>
            <a:off x="457200" y="1920240"/>
            <a:ext cx="1600200" cy="548640"/>
          </a:xfrm>
          <a:prstGeom prst="rect">
            <a:avLst/>
          </a:prstGeom>
          <a:noFill/>
          <a:ln/>
        </p:spPr>
        <p:txBody>
          <a:bodyPr wrap="square" lIns="0" tIns="0" rIns="0" bIns="0" rtlCol="0" anchor="ctr"/>
          <a:lstStyle/>
          <a:p>
            <a:pPr algn="ctr" indent="0" marL="0">
              <a:lnSpc>
                <a:spcPct val="120000"/>
              </a:lnSpc>
              <a:buNone/>
            </a:pPr>
            <a:r>
              <a:rPr lang="en-US" sz="1100" dirty="0">
                <a:solidFill>
                  <a:srgbClr val="1E293B"/>
                </a:solidFill>
                <a:latin typeface="Calibri" pitchFamily="34" charset="0"/>
                <a:ea typeface="Calibri" pitchFamily="34" charset="-122"/>
                <a:cs typeface="Calibri" pitchFamily="34" charset="-120"/>
              </a:rPr>
              <a:t>Write your</a:t>
            </a:r>
            <a:endParaRPr lang="en-US" sz="1100" dirty="0"/>
          </a:p>
          <a:p>
            <a:pPr algn="ctr" indent="0" marL="0">
              <a:lnSpc>
                <a:spcPct val="120000"/>
              </a:lnSpc>
              <a:buNone/>
            </a:pPr>
            <a:r>
              <a:rPr lang="en-US" sz="1100" dirty="0">
                <a:solidFill>
                  <a:srgbClr val="1E293B"/>
                </a:solidFill>
                <a:latin typeface="Calibri" pitchFamily="34" charset="0"/>
                <a:ea typeface="Calibri" pitchFamily="34" charset="-122"/>
                <a:cs typeface="Calibri" pitchFamily="34" charset="-120"/>
              </a:rPr>
              <a:t>slides</a:t>
            </a:r>
            <a:endParaRPr lang="en-US" sz="1100" dirty="0"/>
          </a:p>
        </p:txBody>
      </p:sp>
      <p:sp>
        <p:nvSpPr>
          <p:cNvPr id="9" name="Shape 7"/>
          <p:cNvSpPr/>
          <p:nvPr/>
        </p:nvSpPr>
        <p:spPr>
          <a:xfrm>
            <a:off x="1645920" y="1481328"/>
            <a:ext cx="868680" cy="0"/>
          </a:xfrm>
          <a:prstGeom prst="line">
            <a:avLst/>
          </a:prstGeom>
          <a:noFill/>
          <a:ln w="19050">
            <a:solidFill>
              <a:srgbClr val="94A3B8"/>
            </a:solidFill>
            <a:prstDash val="solid"/>
          </a:ln>
        </p:spPr>
      </p:sp>
      <p:sp>
        <p:nvSpPr>
          <p:cNvPr id="10" name="Shape 8"/>
          <p:cNvSpPr/>
          <p:nvPr/>
        </p:nvSpPr>
        <p:spPr>
          <a:xfrm>
            <a:off x="3108960" y="1188720"/>
            <a:ext cx="594360" cy="594360"/>
          </a:xfrm>
          <a:prstGeom prst="ellipse">
            <a:avLst/>
          </a:prstGeom>
          <a:solidFill>
            <a:srgbClr val="1C7293"/>
          </a:solidFill>
          <a:ln/>
        </p:spPr>
      </p:sp>
      <p:sp>
        <p:nvSpPr>
          <p:cNvPr id="11" name="Text 9"/>
          <p:cNvSpPr/>
          <p:nvPr/>
        </p:nvSpPr>
        <p:spPr>
          <a:xfrm>
            <a:off x="3108960" y="1188720"/>
            <a:ext cx="594360" cy="594360"/>
          </a:xfrm>
          <a:prstGeom prst="rect">
            <a:avLst/>
          </a:prstGeom>
          <a:noFill/>
          <a:ln/>
        </p:spPr>
        <p:txBody>
          <a:bodyPr wrap="square" lIns="0" tIns="0" rIns="0" bIns="0" rtlCol="0" anchor="ctr"/>
          <a:lstStyle/>
          <a:p>
            <a:pPr algn="ctr" indent="0" marL="0">
              <a:buNone/>
            </a:pPr>
            <a:r>
              <a:rPr lang="en-US" sz="1800" b="1" dirty="0">
                <a:solidFill>
                  <a:srgbClr val="FFFFFF"/>
                </a:solidFill>
                <a:latin typeface="Trebuchet MS" pitchFamily="34" charset="0"/>
                <a:ea typeface="Trebuchet MS" pitchFamily="34" charset="-122"/>
                <a:cs typeface="Trebuchet MS" pitchFamily="34" charset="-120"/>
              </a:rPr>
              <a:t>2</a:t>
            </a:r>
            <a:endParaRPr lang="en-US" sz="1800" dirty="0"/>
          </a:p>
        </p:txBody>
      </p:sp>
      <p:sp>
        <p:nvSpPr>
          <p:cNvPr id="12" name="Text 10"/>
          <p:cNvSpPr/>
          <p:nvPr/>
        </p:nvSpPr>
        <p:spPr>
          <a:xfrm>
            <a:off x="2606040" y="1920240"/>
            <a:ext cx="1600200" cy="548640"/>
          </a:xfrm>
          <a:prstGeom prst="rect">
            <a:avLst/>
          </a:prstGeom>
          <a:noFill/>
          <a:ln/>
        </p:spPr>
        <p:txBody>
          <a:bodyPr wrap="square" lIns="0" tIns="0" rIns="0" bIns="0" rtlCol="0" anchor="ctr"/>
          <a:lstStyle/>
          <a:p>
            <a:pPr algn="ctr" indent="0" marL="0">
              <a:lnSpc>
                <a:spcPct val="120000"/>
              </a:lnSpc>
              <a:buNone/>
            </a:pPr>
            <a:r>
              <a:rPr lang="en-US" sz="1100" dirty="0">
                <a:solidFill>
                  <a:srgbClr val="1E293B"/>
                </a:solidFill>
                <a:latin typeface="Calibri" pitchFamily="34" charset="0"/>
                <a:ea typeface="Calibri" pitchFamily="34" charset="-122"/>
                <a:cs typeface="Calibri" pitchFamily="34" charset="-120"/>
              </a:rPr>
              <a:t>Upload</a:t>
            </a:r>
            <a:endParaRPr lang="en-US" sz="1100" dirty="0"/>
          </a:p>
          <a:p>
            <a:pPr algn="ctr" indent="0" marL="0">
              <a:lnSpc>
                <a:spcPct val="120000"/>
              </a:lnSpc>
              <a:buNone/>
            </a:pPr>
            <a:r>
              <a:rPr lang="en-US" sz="1100" dirty="0">
                <a:solidFill>
                  <a:srgbClr val="1E293B"/>
                </a:solidFill>
                <a:latin typeface="Calibri" pitchFamily="34" charset="0"/>
                <a:ea typeface="Calibri" pitchFamily="34" charset="-122"/>
                <a:cs typeface="Calibri" pitchFamily="34" charset="-120"/>
              </a:rPr>
              <a:t>to pptx2video</a:t>
            </a:r>
            <a:endParaRPr lang="en-US" sz="1100" dirty="0"/>
          </a:p>
        </p:txBody>
      </p:sp>
      <p:sp>
        <p:nvSpPr>
          <p:cNvPr id="13" name="Shape 11"/>
          <p:cNvSpPr/>
          <p:nvPr/>
        </p:nvSpPr>
        <p:spPr>
          <a:xfrm>
            <a:off x="3794760" y="1481328"/>
            <a:ext cx="868680" cy="0"/>
          </a:xfrm>
          <a:prstGeom prst="line">
            <a:avLst/>
          </a:prstGeom>
          <a:noFill/>
          <a:ln w="19050">
            <a:solidFill>
              <a:srgbClr val="94A3B8"/>
            </a:solidFill>
            <a:prstDash val="solid"/>
          </a:ln>
        </p:spPr>
      </p:sp>
      <p:sp>
        <p:nvSpPr>
          <p:cNvPr id="14" name="Shape 12"/>
          <p:cNvSpPr/>
          <p:nvPr/>
        </p:nvSpPr>
        <p:spPr>
          <a:xfrm>
            <a:off x="5257800" y="1188720"/>
            <a:ext cx="594360" cy="594360"/>
          </a:xfrm>
          <a:prstGeom prst="ellipse">
            <a:avLst/>
          </a:prstGeom>
          <a:solidFill>
            <a:srgbClr val="1C7293"/>
          </a:solidFill>
          <a:ln/>
        </p:spPr>
      </p:sp>
      <p:sp>
        <p:nvSpPr>
          <p:cNvPr id="15" name="Text 13"/>
          <p:cNvSpPr/>
          <p:nvPr/>
        </p:nvSpPr>
        <p:spPr>
          <a:xfrm>
            <a:off x="5257800" y="1188720"/>
            <a:ext cx="594360" cy="594360"/>
          </a:xfrm>
          <a:prstGeom prst="rect">
            <a:avLst/>
          </a:prstGeom>
          <a:noFill/>
          <a:ln/>
        </p:spPr>
        <p:txBody>
          <a:bodyPr wrap="square" lIns="0" tIns="0" rIns="0" bIns="0" rtlCol="0" anchor="ctr"/>
          <a:lstStyle/>
          <a:p>
            <a:pPr algn="ctr" indent="0" marL="0">
              <a:buNone/>
            </a:pPr>
            <a:r>
              <a:rPr lang="en-US" sz="1800" b="1" dirty="0">
                <a:solidFill>
                  <a:srgbClr val="FFFFFF"/>
                </a:solidFill>
                <a:latin typeface="Trebuchet MS" pitchFamily="34" charset="0"/>
                <a:ea typeface="Trebuchet MS" pitchFamily="34" charset="-122"/>
                <a:cs typeface="Trebuchet MS" pitchFamily="34" charset="-120"/>
              </a:rPr>
              <a:t>3</a:t>
            </a:r>
            <a:endParaRPr lang="en-US" sz="1800" dirty="0"/>
          </a:p>
        </p:txBody>
      </p:sp>
      <p:sp>
        <p:nvSpPr>
          <p:cNvPr id="16" name="Text 14"/>
          <p:cNvSpPr/>
          <p:nvPr/>
        </p:nvSpPr>
        <p:spPr>
          <a:xfrm>
            <a:off x="4754880" y="1920240"/>
            <a:ext cx="1600200" cy="548640"/>
          </a:xfrm>
          <a:prstGeom prst="rect">
            <a:avLst/>
          </a:prstGeom>
          <a:noFill/>
          <a:ln/>
        </p:spPr>
        <p:txBody>
          <a:bodyPr wrap="square" lIns="0" tIns="0" rIns="0" bIns="0" rtlCol="0" anchor="ctr"/>
          <a:lstStyle/>
          <a:p>
            <a:pPr algn="ctr" indent="0" marL="0">
              <a:lnSpc>
                <a:spcPct val="120000"/>
              </a:lnSpc>
              <a:buNone/>
            </a:pPr>
            <a:r>
              <a:rPr lang="en-US" sz="1100" dirty="0">
                <a:solidFill>
                  <a:srgbClr val="1E293B"/>
                </a:solidFill>
                <a:latin typeface="Calibri" pitchFamily="34" charset="0"/>
                <a:ea typeface="Calibri" pitchFamily="34" charset="-122"/>
                <a:cs typeface="Calibri" pitchFamily="34" charset="-120"/>
              </a:rPr>
              <a:t>AI generates</a:t>
            </a:r>
            <a:endParaRPr lang="en-US" sz="1100" dirty="0"/>
          </a:p>
          <a:p>
            <a:pPr algn="ctr" indent="0" marL="0">
              <a:lnSpc>
                <a:spcPct val="120000"/>
              </a:lnSpc>
              <a:buNone/>
            </a:pPr>
            <a:r>
              <a:rPr lang="en-US" sz="1100" dirty="0">
                <a:solidFill>
                  <a:srgbClr val="1E293B"/>
                </a:solidFill>
                <a:latin typeface="Calibri" pitchFamily="34" charset="0"/>
                <a:ea typeface="Calibri" pitchFamily="34" charset="-122"/>
                <a:cs typeface="Calibri" pitchFamily="34" charset="-120"/>
              </a:rPr>
              <a:t>narration</a:t>
            </a:r>
            <a:endParaRPr lang="en-US" sz="1100" dirty="0"/>
          </a:p>
        </p:txBody>
      </p:sp>
      <p:sp>
        <p:nvSpPr>
          <p:cNvPr id="17" name="Shape 15"/>
          <p:cNvSpPr/>
          <p:nvPr/>
        </p:nvSpPr>
        <p:spPr>
          <a:xfrm>
            <a:off x="5943600" y="1481328"/>
            <a:ext cx="868680" cy="0"/>
          </a:xfrm>
          <a:prstGeom prst="line">
            <a:avLst/>
          </a:prstGeom>
          <a:noFill/>
          <a:ln w="19050">
            <a:solidFill>
              <a:srgbClr val="94A3B8"/>
            </a:solidFill>
            <a:prstDash val="solid"/>
          </a:ln>
        </p:spPr>
      </p:sp>
      <p:sp>
        <p:nvSpPr>
          <p:cNvPr id="18" name="Shape 16"/>
          <p:cNvSpPr/>
          <p:nvPr/>
        </p:nvSpPr>
        <p:spPr>
          <a:xfrm>
            <a:off x="7406640" y="1188720"/>
            <a:ext cx="594360" cy="594360"/>
          </a:xfrm>
          <a:prstGeom prst="ellipse">
            <a:avLst/>
          </a:prstGeom>
          <a:solidFill>
            <a:srgbClr val="FF6B6B"/>
          </a:solidFill>
          <a:ln/>
        </p:spPr>
      </p:sp>
      <p:sp>
        <p:nvSpPr>
          <p:cNvPr id="19" name="Text 17"/>
          <p:cNvSpPr/>
          <p:nvPr/>
        </p:nvSpPr>
        <p:spPr>
          <a:xfrm>
            <a:off x="7406640" y="1188720"/>
            <a:ext cx="594360" cy="594360"/>
          </a:xfrm>
          <a:prstGeom prst="rect">
            <a:avLst/>
          </a:prstGeom>
          <a:noFill/>
          <a:ln/>
        </p:spPr>
        <p:txBody>
          <a:bodyPr wrap="square" lIns="0" tIns="0" rIns="0" bIns="0" rtlCol="0" anchor="ctr"/>
          <a:lstStyle/>
          <a:p>
            <a:pPr algn="ctr" indent="0" marL="0">
              <a:buNone/>
            </a:pPr>
            <a:r>
              <a:rPr lang="en-US" sz="1800" b="1" dirty="0">
                <a:solidFill>
                  <a:srgbClr val="FFFFFF"/>
                </a:solidFill>
                <a:latin typeface="Trebuchet MS" pitchFamily="34" charset="0"/>
                <a:ea typeface="Trebuchet MS" pitchFamily="34" charset="-122"/>
                <a:cs typeface="Trebuchet MS" pitchFamily="34" charset="-120"/>
              </a:rPr>
              <a:t>4</a:t>
            </a:r>
            <a:endParaRPr lang="en-US" sz="1800" dirty="0"/>
          </a:p>
        </p:txBody>
      </p:sp>
      <p:sp>
        <p:nvSpPr>
          <p:cNvPr id="20" name="Text 18"/>
          <p:cNvSpPr/>
          <p:nvPr/>
        </p:nvSpPr>
        <p:spPr>
          <a:xfrm>
            <a:off x="6903720" y="1920240"/>
            <a:ext cx="1600200" cy="548640"/>
          </a:xfrm>
          <a:prstGeom prst="rect">
            <a:avLst/>
          </a:prstGeom>
          <a:noFill/>
          <a:ln/>
        </p:spPr>
        <p:txBody>
          <a:bodyPr wrap="square" lIns="0" tIns="0" rIns="0" bIns="0" rtlCol="0" anchor="ctr"/>
          <a:lstStyle/>
          <a:p>
            <a:pPr algn="ctr" indent="0" marL="0">
              <a:lnSpc>
                <a:spcPct val="120000"/>
              </a:lnSpc>
              <a:buNone/>
            </a:pPr>
            <a:r>
              <a:rPr lang="en-US" sz="1100" dirty="0">
                <a:solidFill>
                  <a:srgbClr val="1E293B"/>
                </a:solidFill>
                <a:latin typeface="Calibri" pitchFamily="34" charset="0"/>
                <a:ea typeface="Calibri" pitchFamily="34" charset="-122"/>
                <a:cs typeface="Calibri" pitchFamily="34" charset="-120"/>
              </a:rPr>
              <a:t>Share video</a:t>
            </a:r>
            <a:endParaRPr lang="en-US" sz="1100" dirty="0"/>
          </a:p>
          <a:p>
            <a:pPr algn="ctr" indent="0" marL="0">
              <a:lnSpc>
                <a:spcPct val="120000"/>
              </a:lnSpc>
              <a:buNone/>
            </a:pPr>
            <a:r>
              <a:rPr lang="en-US" sz="1100" dirty="0">
                <a:solidFill>
                  <a:srgbClr val="1E293B"/>
                </a:solidFill>
                <a:latin typeface="Calibri" pitchFamily="34" charset="0"/>
                <a:ea typeface="Calibri" pitchFamily="34" charset="-122"/>
                <a:cs typeface="Calibri" pitchFamily="34" charset="-120"/>
              </a:rPr>
              <a:t>company-wide</a:t>
            </a:r>
            <a:endParaRPr lang="en-US" sz="1100" dirty="0"/>
          </a:p>
        </p:txBody>
      </p:sp>
      <p:sp>
        <p:nvSpPr>
          <p:cNvPr id="21" name="Shape 19"/>
          <p:cNvSpPr/>
          <p:nvPr/>
        </p:nvSpPr>
        <p:spPr>
          <a:xfrm>
            <a:off x="457200" y="2743200"/>
            <a:ext cx="8229600" cy="2011680"/>
          </a:xfrm>
          <a:prstGeom prst="rect">
            <a:avLst/>
          </a:prstGeom>
          <a:solidFill>
            <a:srgbClr val="FFFFFF"/>
          </a:solidFill>
          <a:ln/>
          <a:effectLst>
            <a:outerShdw sx="100000" sy="100000" kx="0" ky="0" algn="bl" rotWithShape="0" blurRad="50800" dist="12700" dir="8100000">
              <a:srgbClr val="000000">
                <a:alpha val="8000"/>
              </a:srgbClr>
            </a:outerShdw>
          </a:effectLst>
        </p:spPr>
      </p:sp>
      <p:sp>
        <p:nvSpPr>
          <p:cNvPr id="22" name="Text 20"/>
          <p:cNvSpPr/>
          <p:nvPr/>
        </p:nvSpPr>
        <p:spPr>
          <a:xfrm>
            <a:off x="731520" y="2880360"/>
            <a:ext cx="7680960" cy="365760"/>
          </a:xfrm>
          <a:prstGeom prst="rect">
            <a:avLst/>
          </a:prstGeom>
          <a:noFill/>
          <a:ln/>
        </p:spPr>
        <p:txBody>
          <a:bodyPr wrap="square" lIns="0" tIns="0" rIns="0" bIns="0" rtlCol="0" anchor="ctr"/>
          <a:lstStyle/>
          <a:p>
            <a:pPr indent="0" marL="0">
              <a:buNone/>
            </a:pPr>
            <a:r>
              <a:rPr lang="en-US" sz="1500" b="1" dirty="0">
                <a:solidFill>
                  <a:srgbClr val="1E293B"/>
                </a:solidFill>
                <a:latin typeface="Trebuchet MS" pitchFamily="34" charset="0"/>
                <a:ea typeface="Trebuchet MS" pitchFamily="34" charset="-122"/>
                <a:cs typeface="Trebuchet MS" pitchFamily="34" charset="-120"/>
              </a:rPr>
              <a:t>Why video beats email for internal updates:</a:t>
            </a:r>
            <a:endParaRPr lang="en-US" sz="1500" dirty="0"/>
          </a:p>
        </p:txBody>
      </p:sp>
      <p:pic>
        <p:nvPicPr>
          <p:cNvPr id="23" name="Image 0" descr="preencoded.png">    </p:cNvPr>
          <p:cNvPicPr>
            <a:picLocks noChangeAspect="1"/>
          </p:cNvPicPr>
          <p:nvPr/>
        </p:nvPicPr>
        <p:blipFill>
          <a:blip r:embed="rId1"/>
          <a:stretch>
            <a:fillRect/>
          </a:stretch>
        </p:blipFill>
        <p:spPr>
          <a:xfrm>
            <a:off x="822960" y="3383280"/>
            <a:ext cx="256032" cy="256032"/>
          </a:xfrm>
          <a:prstGeom prst="rect">
            <a:avLst/>
          </a:prstGeom>
        </p:spPr>
      </p:pic>
      <p:sp>
        <p:nvSpPr>
          <p:cNvPr id="24" name="Text 21"/>
          <p:cNvSpPr/>
          <p:nvPr/>
        </p:nvSpPr>
        <p:spPr>
          <a:xfrm>
            <a:off x="1188720" y="3337560"/>
            <a:ext cx="7315200" cy="365760"/>
          </a:xfrm>
          <a:prstGeom prst="rect">
            <a:avLst/>
          </a:prstGeom>
          <a:noFill/>
          <a:ln/>
        </p:spPr>
        <p:txBody>
          <a:bodyPr wrap="square" lIns="0" tIns="0" rIns="0" bIns="0" rtlCol="0" anchor="ctr"/>
          <a:lstStyle/>
          <a:p>
            <a:pPr indent="0" marL="0">
              <a:buNone/>
            </a:pPr>
            <a:r>
              <a:rPr lang="en-US" sz="1200" dirty="0">
                <a:solidFill>
                  <a:srgbClr val="475569"/>
                </a:solidFill>
                <a:latin typeface="Calibri" pitchFamily="34" charset="0"/>
                <a:ea typeface="Calibri" pitchFamily="34" charset="-122"/>
                <a:cs typeface="Calibri" pitchFamily="34" charset="-120"/>
              </a:rPr>
              <a:t>Quarterly results, strategy changes, and org updates are absorbed 65% better through video</a:t>
            </a:r>
            <a:endParaRPr lang="en-US" sz="1200" dirty="0"/>
          </a:p>
        </p:txBody>
      </p:sp>
      <p:pic>
        <p:nvPicPr>
          <p:cNvPr id="25" name="Image 1" descr="preencoded.png">    </p:cNvPr>
          <p:cNvPicPr>
            <a:picLocks noChangeAspect="1"/>
          </p:cNvPicPr>
          <p:nvPr/>
        </p:nvPicPr>
        <p:blipFill>
          <a:blip r:embed="rId2"/>
          <a:stretch>
            <a:fillRect/>
          </a:stretch>
        </p:blipFill>
        <p:spPr>
          <a:xfrm>
            <a:off x="822960" y="3840480"/>
            <a:ext cx="256032" cy="256032"/>
          </a:xfrm>
          <a:prstGeom prst="rect">
            <a:avLst/>
          </a:prstGeom>
        </p:spPr>
      </p:pic>
      <p:sp>
        <p:nvSpPr>
          <p:cNvPr id="26" name="Text 22"/>
          <p:cNvSpPr/>
          <p:nvPr/>
        </p:nvSpPr>
        <p:spPr>
          <a:xfrm>
            <a:off x="1188720" y="3794760"/>
            <a:ext cx="7315200" cy="365760"/>
          </a:xfrm>
          <a:prstGeom prst="rect">
            <a:avLst/>
          </a:prstGeom>
          <a:noFill/>
          <a:ln/>
        </p:spPr>
        <p:txBody>
          <a:bodyPr wrap="square" lIns="0" tIns="0" rIns="0" bIns="0" rtlCol="0" anchor="ctr"/>
          <a:lstStyle/>
          <a:p>
            <a:pPr indent="0" marL="0">
              <a:buNone/>
            </a:pPr>
            <a:r>
              <a:rPr lang="en-US" sz="1200" dirty="0">
                <a:solidFill>
                  <a:srgbClr val="475569"/>
                </a:solidFill>
                <a:latin typeface="Calibri" pitchFamily="34" charset="0"/>
                <a:ea typeface="Calibri" pitchFamily="34" charset="-122"/>
                <a:cs typeface="Calibri" pitchFamily="34" charset="-120"/>
              </a:rPr>
              <a:t>Async-friendly: remote teams across time zones watch on their own schedule</a:t>
            </a:r>
            <a:endParaRPr lang="en-US" sz="1200" dirty="0"/>
          </a:p>
        </p:txBody>
      </p:sp>
      <p:pic>
        <p:nvPicPr>
          <p:cNvPr id="27" name="Image 2" descr="preencoded.png">    </p:cNvPr>
          <p:cNvPicPr>
            <a:picLocks noChangeAspect="1"/>
          </p:cNvPicPr>
          <p:nvPr/>
        </p:nvPicPr>
        <p:blipFill>
          <a:blip r:embed="rId3"/>
          <a:stretch>
            <a:fillRect/>
          </a:stretch>
        </p:blipFill>
        <p:spPr>
          <a:xfrm>
            <a:off x="822960" y="4297680"/>
            <a:ext cx="256032" cy="256032"/>
          </a:xfrm>
          <a:prstGeom prst="rect">
            <a:avLst/>
          </a:prstGeom>
        </p:spPr>
      </p:pic>
      <p:sp>
        <p:nvSpPr>
          <p:cNvPr id="28" name="Text 23"/>
          <p:cNvSpPr/>
          <p:nvPr/>
        </p:nvSpPr>
        <p:spPr>
          <a:xfrm>
            <a:off x="1188720" y="4251960"/>
            <a:ext cx="7315200" cy="365760"/>
          </a:xfrm>
          <a:prstGeom prst="rect">
            <a:avLst/>
          </a:prstGeom>
          <a:noFill/>
          <a:ln/>
        </p:spPr>
        <p:txBody>
          <a:bodyPr wrap="square" lIns="0" tIns="0" rIns="0" bIns="0" rtlCol="0" anchor="ctr"/>
          <a:lstStyle/>
          <a:p>
            <a:pPr indent="0" marL="0">
              <a:buNone/>
            </a:pPr>
            <a:r>
              <a:rPr lang="en-US" sz="1200" dirty="0">
                <a:solidFill>
                  <a:srgbClr val="475569"/>
                </a:solidFill>
                <a:latin typeface="Calibri" pitchFamily="34" charset="0"/>
                <a:ea typeface="Calibri" pitchFamily="34" charset="-122"/>
                <a:cs typeface="Calibri" pitchFamily="34" charset="-120"/>
              </a:rPr>
              <a:t>Leadership presence without the scheduling overhead of all-hands meetings</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0F4F8"/>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2EC4B6"/>
          </a:solidFill>
          <a:ln/>
        </p:spPr>
      </p:sp>
      <p:sp>
        <p:nvSpPr>
          <p:cNvPr id="3" name="Shape 1"/>
          <p:cNvSpPr/>
          <p:nvPr/>
        </p:nvSpPr>
        <p:spPr>
          <a:xfrm>
            <a:off x="457200" y="320040"/>
            <a:ext cx="1005840" cy="365760"/>
          </a:xfrm>
          <a:prstGeom prst="rect">
            <a:avLst/>
          </a:prstGeom>
          <a:solidFill>
            <a:srgbClr val="FF6B6B"/>
          </a:solidFill>
          <a:ln/>
        </p:spPr>
      </p:sp>
      <p:sp>
        <p:nvSpPr>
          <p:cNvPr id="4" name="Text 2"/>
          <p:cNvSpPr/>
          <p:nvPr/>
        </p:nvSpPr>
        <p:spPr>
          <a:xfrm>
            <a:off x="457200" y="320040"/>
            <a:ext cx="1005840" cy="365760"/>
          </a:xfrm>
          <a:prstGeom prst="rect">
            <a:avLst/>
          </a:prstGeom>
          <a:noFill/>
          <a:ln/>
        </p:spPr>
        <p:txBody>
          <a:bodyPr wrap="square" lIns="0" tIns="0" rIns="0" bIns="0" rtlCol="0" anchor="ctr"/>
          <a:lstStyle/>
          <a:p>
            <a:pPr algn="ctr" indent="0" marL="0">
              <a:buNone/>
            </a:pPr>
            <a:r>
              <a:rPr lang="en-US" sz="1100" b="1" dirty="0">
                <a:solidFill>
                  <a:srgbClr val="FFFFFF"/>
                </a:solidFill>
                <a:latin typeface="Trebuchet MS" pitchFamily="34" charset="0"/>
                <a:ea typeface="Trebuchet MS" pitchFamily="34" charset="-122"/>
                <a:cs typeface="Trebuchet MS" pitchFamily="34" charset="-120"/>
              </a:rPr>
              <a:t>SCENE 5</a:t>
            </a:r>
            <a:endParaRPr lang="en-US" sz="1100" dirty="0"/>
          </a:p>
        </p:txBody>
      </p:sp>
      <p:sp>
        <p:nvSpPr>
          <p:cNvPr id="5" name="Text 3"/>
          <p:cNvSpPr/>
          <p:nvPr/>
        </p:nvSpPr>
        <p:spPr>
          <a:xfrm>
            <a:off x="1645920" y="274320"/>
            <a:ext cx="7315200" cy="502920"/>
          </a:xfrm>
          <a:prstGeom prst="rect">
            <a:avLst/>
          </a:prstGeom>
          <a:noFill/>
          <a:ln/>
        </p:spPr>
        <p:txBody>
          <a:bodyPr wrap="square" lIns="0" tIns="0" rIns="0" bIns="0" rtlCol="0" anchor="ctr"/>
          <a:lstStyle/>
          <a:p>
            <a:pPr indent="0" marL="0">
              <a:buNone/>
            </a:pPr>
            <a:r>
              <a:rPr lang="en-US" sz="2400" b="1" dirty="0">
                <a:solidFill>
                  <a:srgbClr val="1E293B"/>
                </a:solidFill>
                <a:latin typeface="Trebuchet MS" pitchFamily="34" charset="0"/>
                <a:ea typeface="Trebuchet MS" pitchFamily="34" charset="-122"/>
                <a:cs typeface="Trebuchet MS" pitchFamily="34" charset="-120"/>
              </a:rPr>
              <a:t>Product Demos &amp; Marketing Videos</a:t>
            </a:r>
            <a:endParaRPr lang="en-US" sz="2400" dirty="0"/>
          </a:p>
        </p:txBody>
      </p:sp>
      <p:sp>
        <p:nvSpPr>
          <p:cNvPr id="6" name="Shape 4"/>
          <p:cNvSpPr/>
          <p:nvPr/>
        </p:nvSpPr>
        <p:spPr>
          <a:xfrm>
            <a:off x="457200" y="1097280"/>
            <a:ext cx="2560320" cy="2011680"/>
          </a:xfrm>
          <a:prstGeom prst="rect">
            <a:avLst/>
          </a:prstGeom>
          <a:solidFill>
            <a:srgbClr val="FFFFFF"/>
          </a:solidFill>
          <a:ln/>
          <a:effectLst>
            <a:outerShdw sx="100000" sy="100000" kx="0" ky="0" algn="bl" rotWithShape="0" blurRad="50800" dist="12700" dir="8100000">
              <a:srgbClr val="000000">
                <a:alpha val="8000"/>
              </a:srgbClr>
            </a:outerShdw>
          </a:effectLst>
        </p:spPr>
      </p:sp>
      <p:sp>
        <p:nvSpPr>
          <p:cNvPr id="7" name="Text 5"/>
          <p:cNvSpPr/>
          <p:nvPr/>
        </p:nvSpPr>
        <p:spPr>
          <a:xfrm>
            <a:off x="457200" y="1280160"/>
            <a:ext cx="2560320" cy="731520"/>
          </a:xfrm>
          <a:prstGeom prst="rect">
            <a:avLst/>
          </a:prstGeom>
          <a:noFill/>
          <a:ln/>
        </p:spPr>
        <p:txBody>
          <a:bodyPr wrap="square" lIns="0" tIns="0" rIns="0" bIns="0" rtlCol="0" anchor="ctr"/>
          <a:lstStyle/>
          <a:p>
            <a:pPr algn="ctr" indent="0" marL="0">
              <a:buNone/>
            </a:pPr>
            <a:r>
              <a:rPr lang="en-US" sz="4200" b="1" dirty="0">
                <a:solidFill>
                  <a:srgbClr val="065A82"/>
                </a:solidFill>
                <a:latin typeface="Trebuchet MS" pitchFamily="34" charset="0"/>
                <a:ea typeface="Trebuchet MS" pitchFamily="34" charset="-122"/>
                <a:cs typeface="Trebuchet MS" pitchFamily="34" charset="-120"/>
              </a:rPr>
              <a:t>72%</a:t>
            </a:r>
            <a:endParaRPr lang="en-US" sz="4200" dirty="0"/>
          </a:p>
        </p:txBody>
      </p:sp>
      <p:sp>
        <p:nvSpPr>
          <p:cNvPr id="8" name="Text 6"/>
          <p:cNvSpPr/>
          <p:nvPr/>
        </p:nvSpPr>
        <p:spPr>
          <a:xfrm>
            <a:off x="640080" y="2011680"/>
            <a:ext cx="2194560" cy="822960"/>
          </a:xfrm>
          <a:prstGeom prst="rect">
            <a:avLst/>
          </a:prstGeom>
          <a:noFill/>
          <a:ln/>
        </p:spPr>
        <p:txBody>
          <a:bodyPr wrap="square" lIns="0" tIns="0" rIns="0" bIns="0" rtlCol="0" anchor="ctr"/>
          <a:lstStyle/>
          <a:p>
            <a:pPr algn="ctr" indent="0" marL="0">
              <a:lnSpc>
                <a:spcPct val="120000"/>
              </a:lnSpc>
              <a:buNone/>
            </a:pPr>
            <a:r>
              <a:rPr lang="en-US" sz="1100" dirty="0">
                <a:solidFill>
                  <a:srgbClr val="475569"/>
                </a:solidFill>
                <a:latin typeface="Calibri" pitchFamily="34" charset="0"/>
                <a:ea typeface="Calibri" pitchFamily="34" charset="-122"/>
                <a:cs typeface="Calibri" pitchFamily="34" charset="-120"/>
              </a:rPr>
              <a:t>of customers prefer</a:t>
            </a:r>
            <a:endParaRPr lang="en-US" sz="1100" dirty="0"/>
          </a:p>
          <a:p>
            <a:pPr algn="ctr" indent="0" marL="0">
              <a:lnSpc>
                <a:spcPct val="120000"/>
              </a:lnSpc>
              <a:buNone/>
            </a:pPr>
            <a:r>
              <a:rPr lang="en-US" sz="1100" dirty="0">
                <a:solidFill>
                  <a:srgbClr val="475569"/>
                </a:solidFill>
                <a:latin typeface="Calibri" pitchFamily="34" charset="0"/>
                <a:ea typeface="Calibri" pitchFamily="34" charset="-122"/>
                <a:cs typeface="Calibri" pitchFamily="34" charset="-120"/>
              </a:rPr>
              <a:t>learning about products</a:t>
            </a:r>
            <a:endParaRPr lang="en-US" sz="1100" dirty="0"/>
          </a:p>
          <a:p>
            <a:pPr algn="ctr" indent="0" marL="0">
              <a:lnSpc>
                <a:spcPct val="120000"/>
              </a:lnSpc>
              <a:buNone/>
            </a:pPr>
            <a:r>
              <a:rPr lang="en-US" sz="1100" dirty="0">
                <a:solidFill>
                  <a:srgbClr val="475569"/>
                </a:solidFill>
                <a:latin typeface="Calibri" pitchFamily="34" charset="0"/>
                <a:ea typeface="Calibri" pitchFamily="34" charset="-122"/>
                <a:cs typeface="Calibri" pitchFamily="34" charset="-120"/>
              </a:rPr>
              <a:t>through video</a:t>
            </a:r>
            <a:endParaRPr lang="en-US" sz="1100" dirty="0"/>
          </a:p>
        </p:txBody>
      </p:sp>
      <p:sp>
        <p:nvSpPr>
          <p:cNvPr id="9" name="Shape 7"/>
          <p:cNvSpPr/>
          <p:nvPr/>
        </p:nvSpPr>
        <p:spPr>
          <a:xfrm>
            <a:off x="3337560" y="1097280"/>
            <a:ext cx="2560320" cy="2011680"/>
          </a:xfrm>
          <a:prstGeom prst="rect">
            <a:avLst/>
          </a:prstGeom>
          <a:solidFill>
            <a:srgbClr val="FFFFFF"/>
          </a:solidFill>
          <a:ln/>
          <a:effectLst>
            <a:outerShdw sx="100000" sy="100000" kx="0" ky="0" algn="bl" rotWithShape="0" blurRad="50800" dist="12700" dir="8100000">
              <a:srgbClr val="000000">
                <a:alpha val="8000"/>
              </a:srgbClr>
            </a:outerShdw>
          </a:effectLst>
        </p:spPr>
      </p:sp>
      <p:sp>
        <p:nvSpPr>
          <p:cNvPr id="10" name="Text 8"/>
          <p:cNvSpPr/>
          <p:nvPr/>
        </p:nvSpPr>
        <p:spPr>
          <a:xfrm>
            <a:off x="3337560" y="1280160"/>
            <a:ext cx="2560320" cy="731520"/>
          </a:xfrm>
          <a:prstGeom prst="rect">
            <a:avLst/>
          </a:prstGeom>
          <a:noFill/>
          <a:ln/>
        </p:spPr>
        <p:txBody>
          <a:bodyPr wrap="square" lIns="0" tIns="0" rIns="0" bIns="0" rtlCol="0" anchor="ctr"/>
          <a:lstStyle/>
          <a:p>
            <a:pPr algn="ctr" indent="0" marL="0">
              <a:buNone/>
            </a:pPr>
            <a:r>
              <a:rPr lang="en-US" sz="4200" b="1" dirty="0">
                <a:solidFill>
                  <a:srgbClr val="1C7293"/>
                </a:solidFill>
                <a:latin typeface="Trebuchet MS" pitchFamily="34" charset="0"/>
                <a:ea typeface="Trebuchet MS" pitchFamily="34" charset="-122"/>
                <a:cs typeface="Trebuchet MS" pitchFamily="34" charset="-120"/>
              </a:rPr>
              <a:t>5×</a:t>
            </a:r>
            <a:endParaRPr lang="en-US" sz="4200" dirty="0"/>
          </a:p>
        </p:txBody>
      </p:sp>
      <p:sp>
        <p:nvSpPr>
          <p:cNvPr id="11" name="Text 9"/>
          <p:cNvSpPr/>
          <p:nvPr/>
        </p:nvSpPr>
        <p:spPr>
          <a:xfrm>
            <a:off x="3520440" y="2011680"/>
            <a:ext cx="2194560" cy="822960"/>
          </a:xfrm>
          <a:prstGeom prst="rect">
            <a:avLst/>
          </a:prstGeom>
          <a:noFill/>
          <a:ln/>
        </p:spPr>
        <p:txBody>
          <a:bodyPr wrap="square" lIns="0" tIns="0" rIns="0" bIns="0" rtlCol="0" anchor="ctr"/>
          <a:lstStyle/>
          <a:p>
            <a:pPr algn="ctr" indent="0" marL="0">
              <a:lnSpc>
                <a:spcPct val="120000"/>
              </a:lnSpc>
              <a:buNone/>
            </a:pPr>
            <a:r>
              <a:rPr lang="en-US" sz="1100" dirty="0">
                <a:solidFill>
                  <a:srgbClr val="475569"/>
                </a:solidFill>
                <a:latin typeface="Calibri" pitchFamily="34" charset="0"/>
                <a:ea typeface="Calibri" pitchFamily="34" charset="-122"/>
                <a:cs typeface="Calibri" pitchFamily="34" charset="-120"/>
              </a:rPr>
              <a:t>more social media</a:t>
            </a:r>
            <a:endParaRPr lang="en-US" sz="1100" dirty="0"/>
          </a:p>
          <a:p>
            <a:pPr algn="ctr" indent="0" marL="0">
              <a:lnSpc>
                <a:spcPct val="120000"/>
              </a:lnSpc>
              <a:buNone/>
            </a:pPr>
            <a:r>
              <a:rPr lang="en-US" sz="1100" dirty="0">
                <a:solidFill>
                  <a:srgbClr val="475569"/>
                </a:solidFill>
                <a:latin typeface="Calibri" pitchFamily="34" charset="0"/>
                <a:ea typeface="Calibri" pitchFamily="34" charset="-122"/>
                <a:cs typeface="Calibri" pitchFamily="34" charset="-120"/>
              </a:rPr>
              <a:t>shares compared</a:t>
            </a:r>
            <a:endParaRPr lang="en-US" sz="1100" dirty="0"/>
          </a:p>
          <a:p>
            <a:pPr algn="ctr" indent="0" marL="0">
              <a:lnSpc>
                <a:spcPct val="120000"/>
              </a:lnSpc>
              <a:buNone/>
            </a:pPr>
            <a:r>
              <a:rPr lang="en-US" sz="1100" dirty="0">
                <a:solidFill>
                  <a:srgbClr val="475569"/>
                </a:solidFill>
                <a:latin typeface="Calibri" pitchFamily="34" charset="0"/>
                <a:ea typeface="Calibri" pitchFamily="34" charset="-122"/>
                <a:cs typeface="Calibri" pitchFamily="34" charset="-120"/>
              </a:rPr>
              <a:t>to other content</a:t>
            </a:r>
            <a:endParaRPr lang="en-US" sz="1100" dirty="0"/>
          </a:p>
        </p:txBody>
      </p:sp>
      <p:sp>
        <p:nvSpPr>
          <p:cNvPr id="12" name="Shape 10"/>
          <p:cNvSpPr/>
          <p:nvPr/>
        </p:nvSpPr>
        <p:spPr>
          <a:xfrm>
            <a:off x="6217920" y="1097280"/>
            <a:ext cx="2560320" cy="2011680"/>
          </a:xfrm>
          <a:prstGeom prst="rect">
            <a:avLst/>
          </a:prstGeom>
          <a:solidFill>
            <a:srgbClr val="FFFFFF"/>
          </a:solidFill>
          <a:ln/>
          <a:effectLst>
            <a:outerShdw sx="100000" sy="100000" kx="0" ky="0" algn="bl" rotWithShape="0" blurRad="50800" dist="12700" dir="8100000">
              <a:srgbClr val="000000">
                <a:alpha val="8000"/>
              </a:srgbClr>
            </a:outerShdw>
          </a:effectLst>
        </p:spPr>
      </p:sp>
      <p:sp>
        <p:nvSpPr>
          <p:cNvPr id="13" name="Text 11"/>
          <p:cNvSpPr/>
          <p:nvPr/>
        </p:nvSpPr>
        <p:spPr>
          <a:xfrm>
            <a:off x="6217920" y="1280160"/>
            <a:ext cx="2560320" cy="731520"/>
          </a:xfrm>
          <a:prstGeom prst="rect">
            <a:avLst/>
          </a:prstGeom>
          <a:noFill/>
          <a:ln/>
        </p:spPr>
        <p:txBody>
          <a:bodyPr wrap="square" lIns="0" tIns="0" rIns="0" bIns="0" rtlCol="0" anchor="ctr"/>
          <a:lstStyle/>
          <a:p>
            <a:pPr algn="ctr" indent="0" marL="0">
              <a:buNone/>
            </a:pPr>
            <a:r>
              <a:rPr lang="en-US" sz="4200" b="1" dirty="0">
                <a:solidFill>
                  <a:srgbClr val="FF6B6B"/>
                </a:solidFill>
                <a:latin typeface="Trebuchet MS" pitchFamily="34" charset="0"/>
                <a:ea typeface="Trebuchet MS" pitchFamily="34" charset="-122"/>
                <a:cs typeface="Trebuchet MS" pitchFamily="34" charset="-120"/>
              </a:rPr>
              <a:t>80%</a:t>
            </a:r>
            <a:endParaRPr lang="en-US" sz="4200" dirty="0"/>
          </a:p>
        </p:txBody>
      </p:sp>
      <p:sp>
        <p:nvSpPr>
          <p:cNvPr id="14" name="Text 12"/>
          <p:cNvSpPr/>
          <p:nvPr/>
        </p:nvSpPr>
        <p:spPr>
          <a:xfrm>
            <a:off x="6400800" y="2011680"/>
            <a:ext cx="2194560" cy="822960"/>
          </a:xfrm>
          <a:prstGeom prst="rect">
            <a:avLst/>
          </a:prstGeom>
          <a:noFill/>
          <a:ln/>
        </p:spPr>
        <p:txBody>
          <a:bodyPr wrap="square" lIns="0" tIns="0" rIns="0" bIns="0" rtlCol="0" anchor="ctr"/>
          <a:lstStyle/>
          <a:p>
            <a:pPr algn="ctr" indent="0" marL="0">
              <a:lnSpc>
                <a:spcPct val="120000"/>
              </a:lnSpc>
              <a:buNone/>
            </a:pPr>
            <a:r>
              <a:rPr lang="en-US" sz="1100" dirty="0">
                <a:solidFill>
                  <a:srgbClr val="475569"/>
                </a:solidFill>
                <a:latin typeface="Calibri" pitchFamily="34" charset="0"/>
                <a:ea typeface="Calibri" pitchFamily="34" charset="-122"/>
                <a:cs typeface="Calibri" pitchFamily="34" charset="-120"/>
              </a:rPr>
              <a:t>increase in landing</a:t>
            </a:r>
            <a:endParaRPr lang="en-US" sz="1100" dirty="0"/>
          </a:p>
          <a:p>
            <a:pPr algn="ctr" indent="0" marL="0">
              <a:lnSpc>
                <a:spcPct val="120000"/>
              </a:lnSpc>
              <a:buNone/>
            </a:pPr>
            <a:r>
              <a:rPr lang="en-US" sz="1100" dirty="0">
                <a:solidFill>
                  <a:srgbClr val="475569"/>
                </a:solidFill>
                <a:latin typeface="Calibri" pitchFamily="34" charset="0"/>
                <a:ea typeface="Calibri" pitchFamily="34" charset="-122"/>
                <a:cs typeface="Calibri" pitchFamily="34" charset="-120"/>
              </a:rPr>
              <a:t>page conversion</a:t>
            </a:r>
            <a:endParaRPr lang="en-US" sz="1100" dirty="0"/>
          </a:p>
          <a:p>
            <a:pPr algn="ctr" indent="0" marL="0">
              <a:lnSpc>
                <a:spcPct val="120000"/>
              </a:lnSpc>
              <a:buNone/>
            </a:pPr>
            <a:r>
              <a:rPr lang="en-US" sz="1100" dirty="0">
                <a:solidFill>
                  <a:srgbClr val="475569"/>
                </a:solidFill>
                <a:latin typeface="Calibri" pitchFamily="34" charset="0"/>
                <a:ea typeface="Calibri" pitchFamily="34" charset="-122"/>
                <a:cs typeface="Calibri" pitchFamily="34" charset="-120"/>
              </a:rPr>
              <a:t>with embedded video</a:t>
            </a:r>
            <a:endParaRPr lang="en-US" sz="1100" dirty="0"/>
          </a:p>
        </p:txBody>
      </p:sp>
      <p:sp>
        <p:nvSpPr>
          <p:cNvPr id="15" name="Shape 13"/>
          <p:cNvSpPr/>
          <p:nvPr/>
        </p:nvSpPr>
        <p:spPr>
          <a:xfrm>
            <a:off x="457200" y="3383280"/>
            <a:ext cx="8229600" cy="1463040"/>
          </a:xfrm>
          <a:prstGeom prst="rect">
            <a:avLst/>
          </a:prstGeom>
          <a:solidFill>
            <a:srgbClr val="0A1628"/>
          </a:solidFill>
          <a:ln/>
        </p:spPr>
      </p:sp>
      <p:sp>
        <p:nvSpPr>
          <p:cNvPr id="16" name="Text 14"/>
          <p:cNvSpPr/>
          <p:nvPr/>
        </p:nvSpPr>
        <p:spPr>
          <a:xfrm>
            <a:off x="731520" y="3520440"/>
            <a:ext cx="7680960" cy="365760"/>
          </a:xfrm>
          <a:prstGeom prst="rect">
            <a:avLst/>
          </a:prstGeom>
          <a:noFill/>
          <a:ln/>
        </p:spPr>
        <p:txBody>
          <a:bodyPr wrap="square" lIns="0" tIns="0" rIns="0" bIns="0" rtlCol="0" anchor="ctr"/>
          <a:lstStyle/>
          <a:p>
            <a:pPr indent="0" marL="0">
              <a:buNone/>
            </a:pPr>
            <a:r>
              <a:rPr lang="en-US" sz="1600" b="1" dirty="0">
                <a:solidFill>
                  <a:srgbClr val="FFFFFF"/>
                </a:solidFill>
                <a:latin typeface="Trebuchet MS" pitchFamily="34" charset="0"/>
                <a:ea typeface="Trebuchet MS" pitchFamily="34" charset="-122"/>
                <a:cs typeface="Trebuchet MS" pitchFamily="34" charset="-120"/>
              </a:rPr>
              <a:t>From feature deck to demo video in minutes</a:t>
            </a:r>
            <a:endParaRPr lang="en-US" sz="1600" dirty="0"/>
          </a:p>
        </p:txBody>
      </p:sp>
      <p:sp>
        <p:nvSpPr>
          <p:cNvPr id="17" name="Text 15"/>
          <p:cNvSpPr/>
          <p:nvPr/>
        </p:nvSpPr>
        <p:spPr>
          <a:xfrm>
            <a:off x="731520" y="3931920"/>
            <a:ext cx="7680960" cy="731520"/>
          </a:xfrm>
          <a:prstGeom prst="rect">
            <a:avLst/>
          </a:prstGeom>
          <a:noFill/>
          <a:ln/>
        </p:spPr>
        <p:txBody>
          <a:bodyPr wrap="square" lIns="0" tIns="0" rIns="0" bIns="0" rtlCol="0" anchor="ctr"/>
          <a:lstStyle/>
          <a:p>
            <a:pPr indent="0" marL="0">
              <a:lnSpc>
                <a:spcPct val="140000"/>
              </a:lnSpc>
              <a:buNone/>
            </a:pPr>
            <a:r>
              <a:rPr lang="en-US" sz="1200" dirty="0">
                <a:solidFill>
                  <a:srgbClr val="94A3B8"/>
                </a:solidFill>
                <a:latin typeface="Calibri" pitchFamily="34" charset="0"/>
                <a:ea typeface="Calibri" pitchFamily="34" charset="-122"/>
                <a:cs typeface="Calibri" pitchFamily="34" charset="-120"/>
              </a:rPr>
              <a:t>Create product walkthroughs, feature highlights, and launch announcement videos</a:t>
            </a:r>
            <a:endParaRPr lang="en-US" sz="1200" dirty="0"/>
          </a:p>
          <a:p>
            <a:pPr indent="0" marL="0">
              <a:lnSpc>
                <a:spcPct val="140000"/>
              </a:lnSpc>
              <a:buNone/>
            </a:pPr>
            <a:r>
              <a:rPr lang="en-US" sz="1200" dirty="0">
                <a:solidFill>
                  <a:srgbClr val="94A3B8"/>
                </a:solidFill>
                <a:latin typeface="Calibri" pitchFamily="34" charset="0"/>
                <a:ea typeface="Calibri" pitchFamily="34" charset="-122"/>
                <a:cs typeface="Calibri" pitchFamily="34" charset="-120"/>
              </a:rPr>
              <a:t>directly from your existing sales and marketing decks. Localize into any language for global campaigns.</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628"/>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2EC4B6"/>
          </a:solidFill>
          <a:ln/>
        </p:spPr>
      </p:sp>
      <p:sp>
        <p:nvSpPr>
          <p:cNvPr id="3" name="Text 1"/>
          <p:cNvSpPr/>
          <p:nvPr/>
        </p:nvSpPr>
        <p:spPr>
          <a:xfrm>
            <a:off x="457200" y="914400"/>
            <a:ext cx="8229600" cy="731520"/>
          </a:xfrm>
          <a:prstGeom prst="rect">
            <a:avLst/>
          </a:prstGeom>
          <a:noFill/>
          <a:ln/>
        </p:spPr>
        <p:txBody>
          <a:bodyPr wrap="square" lIns="0" tIns="0" rIns="0" bIns="0" rtlCol="0" anchor="ctr"/>
          <a:lstStyle/>
          <a:p>
            <a:pPr algn="ctr" indent="0" marL="0">
              <a:buNone/>
            </a:pPr>
            <a:r>
              <a:rPr lang="en-US" sz="3600" b="1" dirty="0">
                <a:solidFill>
                  <a:srgbClr val="FFFFFF"/>
                </a:solidFill>
                <a:latin typeface="Trebuchet MS" pitchFamily="34" charset="0"/>
                <a:ea typeface="Trebuchet MS" pitchFamily="34" charset="-122"/>
                <a:cs typeface="Trebuchet MS" pitchFamily="34" charset="-120"/>
              </a:rPr>
              <a:t>Ready to transform your slides?</a:t>
            </a:r>
            <a:endParaRPr lang="en-US" sz="3600" dirty="0"/>
          </a:p>
        </p:txBody>
      </p:sp>
      <p:sp>
        <p:nvSpPr>
          <p:cNvPr id="4" name="Shape 2"/>
          <p:cNvSpPr/>
          <p:nvPr/>
        </p:nvSpPr>
        <p:spPr>
          <a:xfrm>
            <a:off x="3200400" y="1828800"/>
            <a:ext cx="2743200" cy="0"/>
          </a:xfrm>
          <a:prstGeom prst="line">
            <a:avLst/>
          </a:prstGeom>
          <a:noFill/>
          <a:ln w="19050">
            <a:solidFill>
              <a:srgbClr val="1C7293"/>
            </a:solidFill>
            <a:prstDash val="solid"/>
          </a:ln>
        </p:spPr>
      </p:sp>
      <p:sp>
        <p:nvSpPr>
          <p:cNvPr id="5" name="Shape 3"/>
          <p:cNvSpPr/>
          <p:nvPr/>
        </p:nvSpPr>
        <p:spPr>
          <a:xfrm>
            <a:off x="822960" y="2194560"/>
            <a:ext cx="640080" cy="640080"/>
          </a:xfrm>
          <a:prstGeom prst="ellipse">
            <a:avLst/>
          </a:prstGeom>
          <a:solidFill>
            <a:srgbClr val="1C7293"/>
          </a:solidFill>
          <a:ln/>
        </p:spPr>
      </p:sp>
      <p:pic>
        <p:nvPicPr>
          <p:cNvPr id="6" name="Image 0" descr="preencoded.png">    </p:cNvPr>
          <p:cNvPicPr>
            <a:picLocks noChangeAspect="1"/>
          </p:cNvPicPr>
          <p:nvPr/>
        </p:nvPicPr>
        <p:blipFill>
          <a:blip r:embed="rId1"/>
          <a:stretch>
            <a:fillRect/>
          </a:stretch>
        </p:blipFill>
        <p:spPr>
          <a:xfrm>
            <a:off x="932688" y="2304288"/>
            <a:ext cx="420624" cy="420624"/>
          </a:xfrm>
          <a:prstGeom prst="rect">
            <a:avLst/>
          </a:prstGeom>
        </p:spPr>
      </p:pic>
      <p:sp>
        <p:nvSpPr>
          <p:cNvPr id="7" name="Text 4"/>
          <p:cNvSpPr/>
          <p:nvPr/>
        </p:nvSpPr>
        <p:spPr>
          <a:xfrm>
            <a:off x="548640" y="2926080"/>
            <a:ext cx="1188720" cy="320040"/>
          </a:xfrm>
          <a:prstGeom prst="rect">
            <a:avLst/>
          </a:prstGeom>
          <a:noFill/>
          <a:ln/>
        </p:spPr>
        <p:txBody>
          <a:bodyPr wrap="square" lIns="0" tIns="0" rIns="0" bIns="0" rtlCol="0" anchor="ctr"/>
          <a:lstStyle/>
          <a:p>
            <a:pPr algn="ctr" indent="0" marL="0">
              <a:buNone/>
            </a:pPr>
            <a:r>
              <a:rPr lang="en-US" sz="1000" dirty="0">
                <a:solidFill>
                  <a:srgbClr val="94A3B8"/>
                </a:solidFill>
                <a:latin typeface="Calibri" pitchFamily="34" charset="0"/>
                <a:ea typeface="Calibri" pitchFamily="34" charset="-122"/>
                <a:cs typeface="Calibri" pitchFamily="34" charset="-120"/>
              </a:rPr>
              <a:t>Training</a:t>
            </a:r>
            <a:endParaRPr lang="en-US" sz="1000" dirty="0"/>
          </a:p>
        </p:txBody>
      </p:sp>
      <p:sp>
        <p:nvSpPr>
          <p:cNvPr id="8" name="Shape 5"/>
          <p:cNvSpPr/>
          <p:nvPr/>
        </p:nvSpPr>
        <p:spPr>
          <a:xfrm>
            <a:off x="2423160" y="2194560"/>
            <a:ext cx="640080" cy="640080"/>
          </a:xfrm>
          <a:prstGeom prst="ellipse">
            <a:avLst/>
          </a:prstGeom>
          <a:solidFill>
            <a:srgbClr val="1C7293"/>
          </a:solidFill>
          <a:ln/>
        </p:spPr>
      </p:sp>
      <p:pic>
        <p:nvPicPr>
          <p:cNvPr id="9" name="Image 1" descr="preencoded.png">    </p:cNvPr>
          <p:cNvPicPr>
            <a:picLocks noChangeAspect="1"/>
          </p:cNvPicPr>
          <p:nvPr/>
        </p:nvPicPr>
        <p:blipFill>
          <a:blip r:embed="rId2"/>
          <a:stretch>
            <a:fillRect/>
          </a:stretch>
        </p:blipFill>
        <p:spPr>
          <a:xfrm>
            <a:off x="2532888" y="2304288"/>
            <a:ext cx="420624" cy="420624"/>
          </a:xfrm>
          <a:prstGeom prst="rect">
            <a:avLst/>
          </a:prstGeom>
        </p:spPr>
      </p:pic>
      <p:sp>
        <p:nvSpPr>
          <p:cNvPr id="10" name="Text 6"/>
          <p:cNvSpPr/>
          <p:nvPr/>
        </p:nvSpPr>
        <p:spPr>
          <a:xfrm>
            <a:off x="2148840" y="2926080"/>
            <a:ext cx="1188720" cy="320040"/>
          </a:xfrm>
          <a:prstGeom prst="rect">
            <a:avLst/>
          </a:prstGeom>
          <a:noFill/>
          <a:ln/>
        </p:spPr>
        <p:txBody>
          <a:bodyPr wrap="square" lIns="0" tIns="0" rIns="0" bIns="0" rtlCol="0" anchor="ctr"/>
          <a:lstStyle/>
          <a:p>
            <a:pPr algn="ctr" indent="0" marL="0">
              <a:buNone/>
            </a:pPr>
            <a:r>
              <a:rPr lang="en-US" sz="1000" dirty="0">
                <a:solidFill>
                  <a:srgbClr val="94A3B8"/>
                </a:solidFill>
                <a:latin typeface="Calibri" pitchFamily="34" charset="0"/>
                <a:ea typeface="Calibri" pitchFamily="34" charset="-122"/>
                <a:cs typeface="Calibri" pitchFamily="34" charset="-120"/>
              </a:rPr>
              <a:t>Sales</a:t>
            </a:r>
            <a:endParaRPr lang="en-US" sz="1000" dirty="0"/>
          </a:p>
        </p:txBody>
      </p:sp>
      <p:sp>
        <p:nvSpPr>
          <p:cNvPr id="11" name="Shape 7"/>
          <p:cNvSpPr/>
          <p:nvPr/>
        </p:nvSpPr>
        <p:spPr>
          <a:xfrm>
            <a:off x="4023360" y="2194560"/>
            <a:ext cx="640080" cy="640080"/>
          </a:xfrm>
          <a:prstGeom prst="ellipse">
            <a:avLst/>
          </a:prstGeom>
          <a:solidFill>
            <a:srgbClr val="1C7293"/>
          </a:solidFill>
          <a:ln/>
        </p:spPr>
      </p:sp>
      <p:pic>
        <p:nvPicPr>
          <p:cNvPr id="12" name="Image 2" descr="preencoded.png">    </p:cNvPr>
          <p:cNvPicPr>
            <a:picLocks noChangeAspect="1"/>
          </p:cNvPicPr>
          <p:nvPr/>
        </p:nvPicPr>
        <p:blipFill>
          <a:blip r:embed="rId3"/>
          <a:stretch>
            <a:fillRect/>
          </a:stretch>
        </p:blipFill>
        <p:spPr>
          <a:xfrm>
            <a:off x="4133088" y="2304288"/>
            <a:ext cx="420624" cy="420624"/>
          </a:xfrm>
          <a:prstGeom prst="rect">
            <a:avLst/>
          </a:prstGeom>
        </p:spPr>
      </p:pic>
      <p:sp>
        <p:nvSpPr>
          <p:cNvPr id="13" name="Text 8"/>
          <p:cNvSpPr/>
          <p:nvPr/>
        </p:nvSpPr>
        <p:spPr>
          <a:xfrm>
            <a:off x="3749040" y="2926080"/>
            <a:ext cx="1188720" cy="320040"/>
          </a:xfrm>
          <a:prstGeom prst="rect">
            <a:avLst/>
          </a:prstGeom>
          <a:noFill/>
          <a:ln/>
        </p:spPr>
        <p:txBody>
          <a:bodyPr wrap="square" lIns="0" tIns="0" rIns="0" bIns="0" rtlCol="0" anchor="ctr"/>
          <a:lstStyle/>
          <a:p>
            <a:pPr algn="ctr" indent="0" marL="0">
              <a:buNone/>
            </a:pPr>
            <a:r>
              <a:rPr lang="en-US" sz="1000" dirty="0">
                <a:solidFill>
                  <a:srgbClr val="94A3B8"/>
                </a:solidFill>
                <a:latin typeface="Calibri" pitchFamily="34" charset="0"/>
                <a:ea typeface="Calibri" pitchFamily="34" charset="-122"/>
                <a:cs typeface="Calibri" pitchFamily="34" charset="-120"/>
              </a:rPr>
              <a:t>Education</a:t>
            </a:r>
            <a:endParaRPr lang="en-US" sz="1000" dirty="0"/>
          </a:p>
        </p:txBody>
      </p:sp>
      <p:sp>
        <p:nvSpPr>
          <p:cNvPr id="14" name="Shape 9"/>
          <p:cNvSpPr/>
          <p:nvPr/>
        </p:nvSpPr>
        <p:spPr>
          <a:xfrm>
            <a:off x="5623560" y="2194560"/>
            <a:ext cx="640080" cy="640080"/>
          </a:xfrm>
          <a:prstGeom prst="ellipse">
            <a:avLst/>
          </a:prstGeom>
          <a:solidFill>
            <a:srgbClr val="1C7293"/>
          </a:solidFill>
          <a:ln/>
        </p:spPr>
      </p:sp>
      <p:pic>
        <p:nvPicPr>
          <p:cNvPr id="15" name="Image 3" descr="preencoded.png">    </p:cNvPr>
          <p:cNvPicPr>
            <a:picLocks noChangeAspect="1"/>
          </p:cNvPicPr>
          <p:nvPr/>
        </p:nvPicPr>
        <p:blipFill>
          <a:blip r:embed="rId4"/>
          <a:stretch>
            <a:fillRect/>
          </a:stretch>
        </p:blipFill>
        <p:spPr>
          <a:xfrm>
            <a:off x="5733288" y="2304288"/>
            <a:ext cx="420624" cy="420624"/>
          </a:xfrm>
          <a:prstGeom prst="rect">
            <a:avLst/>
          </a:prstGeom>
        </p:spPr>
      </p:pic>
      <p:sp>
        <p:nvSpPr>
          <p:cNvPr id="16" name="Text 10"/>
          <p:cNvSpPr/>
          <p:nvPr/>
        </p:nvSpPr>
        <p:spPr>
          <a:xfrm>
            <a:off x="5349240" y="2926080"/>
            <a:ext cx="1188720" cy="320040"/>
          </a:xfrm>
          <a:prstGeom prst="rect">
            <a:avLst/>
          </a:prstGeom>
          <a:noFill/>
          <a:ln/>
        </p:spPr>
        <p:txBody>
          <a:bodyPr wrap="square" lIns="0" tIns="0" rIns="0" bIns="0" rtlCol="0" anchor="ctr"/>
          <a:lstStyle/>
          <a:p>
            <a:pPr algn="ctr" indent="0" marL="0">
              <a:buNone/>
            </a:pPr>
            <a:r>
              <a:rPr lang="en-US" sz="1000" dirty="0">
                <a:solidFill>
                  <a:srgbClr val="94A3B8"/>
                </a:solidFill>
                <a:latin typeface="Calibri" pitchFamily="34" charset="0"/>
                <a:ea typeface="Calibri" pitchFamily="34" charset="-122"/>
                <a:cs typeface="Calibri" pitchFamily="34" charset="-120"/>
              </a:rPr>
              <a:t>Internal</a:t>
            </a:r>
            <a:endParaRPr lang="en-US" sz="1000" dirty="0"/>
          </a:p>
        </p:txBody>
      </p:sp>
      <p:sp>
        <p:nvSpPr>
          <p:cNvPr id="17" name="Shape 11"/>
          <p:cNvSpPr/>
          <p:nvPr/>
        </p:nvSpPr>
        <p:spPr>
          <a:xfrm>
            <a:off x="7223760" y="2194560"/>
            <a:ext cx="640080" cy="640080"/>
          </a:xfrm>
          <a:prstGeom prst="ellipse">
            <a:avLst/>
          </a:prstGeom>
          <a:solidFill>
            <a:srgbClr val="1C7293"/>
          </a:solidFill>
          <a:ln/>
        </p:spPr>
      </p:sp>
      <p:pic>
        <p:nvPicPr>
          <p:cNvPr id="18" name="Image 4" descr="preencoded.png">    </p:cNvPr>
          <p:cNvPicPr>
            <a:picLocks noChangeAspect="1"/>
          </p:cNvPicPr>
          <p:nvPr/>
        </p:nvPicPr>
        <p:blipFill>
          <a:blip r:embed="rId5"/>
          <a:stretch>
            <a:fillRect/>
          </a:stretch>
        </p:blipFill>
        <p:spPr>
          <a:xfrm>
            <a:off x="7333488" y="2304288"/>
            <a:ext cx="420624" cy="420624"/>
          </a:xfrm>
          <a:prstGeom prst="rect">
            <a:avLst/>
          </a:prstGeom>
        </p:spPr>
      </p:pic>
      <p:sp>
        <p:nvSpPr>
          <p:cNvPr id="19" name="Text 12"/>
          <p:cNvSpPr/>
          <p:nvPr/>
        </p:nvSpPr>
        <p:spPr>
          <a:xfrm>
            <a:off x="6949440" y="2926080"/>
            <a:ext cx="1188720" cy="320040"/>
          </a:xfrm>
          <a:prstGeom prst="rect">
            <a:avLst/>
          </a:prstGeom>
          <a:noFill/>
          <a:ln/>
        </p:spPr>
        <p:txBody>
          <a:bodyPr wrap="square" lIns="0" tIns="0" rIns="0" bIns="0" rtlCol="0" anchor="ctr"/>
          <a:lstStyle/>
          <a:p>
            <a:pPr algn="ctr" indent="0" marL="0">
              <a:buNone/>
            </a:pPr>
            <a:r>
              <a:rPr lang="en-US" sz="1000" dirty="0">
                <a:solidFill>
                  <a:srgbClr val="94A3B8"/>
                </a:solidFill>
                <a:latin typeface="Calibri" pitchFamily="34" charset="0"/>
                <a:ea typeface="Calibri" pitchFamily="34" charset="-122"/>
                <a:cs typeface="Calibri" pitchFamily="34" charset="-120"/>
              </a:rPr>
              <a:t>Marketing</a:t>
            </a:r>
            <a:endParaRPr lang="en-US" sz="1000" dirty="0"/>
          </a:p>
        </p:txBody>
      </p:sp>
      <p:sp>
        <p:nvSpPr>
          <p:cNvPr id="20" name="Shape 13"/>
          <p:cNvSpPr/>
          <p:nvPr/>
        </p:nvSpPr>
        <p:spPr>
          <a:xfrm>
            <a:off x="2926080" y="3566160"/>
            <a:ext cx="3291840" cy="594360"/>
          </a:xfrm>
          <a:prstGeom prst="rect">
            <a:avLst/>
          </a:prstGeom>
          <a:solidFill>
            <a:srgbClr val="FF6B6B"/>
          </a:solidFill>
          <a:ln/>
        </p:spPr>
      </p:sp>
      <p:sp>
        <p:nvSpPr>
          <p:cNvPr id="21" name="Text 14">
            <a:hlinkClick r:id="rId6" tooltip=""/>
          </p:cNvPr>
          <p:cNvSpPr/>
          <p:nvPr/>
        </p:nvSpPr>
        <p:spPr>
          <a:xfrm>
            <a:off x="2926080" y="3566160"/>
            <a:ext cx="3291840" cy="594360"/>
          </a:xfrm>
          <a:prstGeom prst="rect">
            <a:avLst/>
          </a:prstGeom>
          <a:noFill/>
          <a:ln/>
        </p:spPr>
        <p:txBody>
          <a:bodyPr wrap="square" lIns="0" tIns="0" rIns="0" bIns="0" rtlCol="0" anchor="ctr"/>
          <a:lstStyle/>
          <a:p>
            <a:pPr algn="ctr" indent="0" marL="0">
              <a:buNone/>
            </a:pPr>
            <a:r>
              <a:rPr lang="en-US" sz="1800" b="1" u="sng" dirty="0">
                <a:solidFill>
                  <a:srgbClr val="FFFFFF"/>
                </a:solidFill>
                <a:latin typeface="Trebuchet MS" pitchFamily="34" charset="0"/>
                <a:ea typeface="Trebuchet MS" pitchFamily="34" charset="-122"/>
                <a:cs typeface="Trebuchet MS" pitchFamily="34" charset="-120"/>
                <a:hlinkClick r:id="rId6" invalidUrl="" action="" tgtFrame="" tooltip="" history="1" highlightClick="0" endSnd="0">
                  <a:extLst>
                    <a:ext uri="{A12FA001-AC4F-418D-AE19-62706E023703}">
                      <ahyp:hlinkClr xmlns:ahyp="http://schemas.microsoft.com/office/drawing/2018/hyperlinkcolor" val="tx"/>
                    </a:ext>
                  </a:extLst>
                </a:hlinkClick>
              </a:rPr>
              <a:t>Try pptx2video Free →</a:t>
            </a:r>
            <a:endParaRPr lang="en-US" sz="1800" dirty="0"/>
          </a:p>
        </p:txBody>
      </p:sp>
      <p:sp>
        <p:nvSpPr>
          <p:cNvPr id="22" name="Text 15"/>
          <p:cNvSpPr/>
          <p:nvPr/>
        </p:nvSpPr>
        <p:spPr>
          <a:xfrm>
            <a:off x="457200" y="4389120"/>
            <a:ext cx="8229600" cy="320040"/>
          </a:xfrm>
          <a:prstGeom prst="rect">
            <a:avLst/>
          </a:prstGeom>
          <a:noFill/>
          <a:ln/>
        </p:spPr>
        <p:txBody>
          <a:bodyPr wrap="square" lIns="0" tIns="0" rIns="0" bIns="0" rtlCol="0" anchor="ctr"/>
          <a:lstStyle/>
          <a:p>
            <a:pPr algn="ctr" indent="0" marL="0">
              <a:buNone/>
            </a:pPr>
            <a:r>
              <a:rPr lang="en-US" sz="1300" dirty="0">
                <a:solidFill>
                  <a:srgbClr val="2EC4B6"/>
                </a:solidFill>
                <a:latin typeface="Calibri" pitchFamily="34" charset="0"/>
                <a:ea typeface="Calibri" pitchFamily="34" charset="-122"/>
                <a:cs typeface="Calibri" pitchFamily="34" charset="-120"/>
              </a:rPr>
              <a:t>pptx2video.z0a.net</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Best Scenes for PPTX-to-Video Conversion</dc:title>
  <dc:subject>PptxGenJS Presentation</dc:subject>
  <dc:creator>pptx2video</dc:creator>
  <cp:lastModifiedBy>pptx2video</cp:lastModifiedBy>
  <cp:revision>1</cp:revision>
  <dcterms:created xsi:type="dcterms:W3CDTF">2026-03-29T17:15:27Z</dcterms:created>
  <dcterms:modified xsi:type="dcterms:W3CDTF">2026-03-29T17:15:27Z</dcterms:modified>
</cp:coreProperties>
</file>